
<file path=[Content_Types].xml><?xml version="1.0" encoding="utf-8"?>
<Types xmlns="http://schemas.openxmlformats.org/package/2006/content-types">
  <Default Extension="xml" ContentType="application/xml"/>
  <Default Extension="wmf" ContentType="image/x-wmf"/>
  <Default Extension="jpeg" ContentType="image/jpeg"/>
  <Default Extension="rels" ContentType="application/vnd.openxmlformats-package.relationships+xml"/>
  <Default Extension="emf" ContentType="image/x-em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0"/>
  </p:notesMasterIdLst>
  <p:sldIdLst>
    <p:sldId id="284" r:id="rId2"/>
    <p:sldId id="286" r:id="rId3"/>
    <p:sldId id="285" r:id="rId4"/>
    <p:sldId id="259" r:id="rId5"/>
    <p:sldId id="261" r:id="rId6"/>
    <p:sldId id="283" r:id="rId7"/>
    <p:sldId id="274" r:id="rId8"/>
    <p:sldId id="275" r:id="rId9"/>
    <p:sldId id="276" r:id="rId10"/>
    <p:sldId id="287" r:id="rId11"/>
    <p:sldId id="262" r:id="rId12"/>
    <p:sldId id="288" r:id="rId13"/>
    <p:sldId id="289" r:id="rId14"/>
    <p:sldId id="290" r:id="rId15"/>
    <p:sldId id="263" r:id="rId16"/>
    <p:sldId id="292" r:id="rId17"/>
    <p:sldId id="293" r:id="rId18"/>
    <p:sldId id="294" r:id="rId19"/>
    <p:sldId id="295" r:id="rId20"/>
    <p:sldId id="268" r:id="rId21"/>
    <p:sldId id="270" r:id="rId22"/>
    <p:sldId id="277" r:id="rId23"/>
    <p:sldId id="282" r:id="rId24"/>
    <p:sldId id="279" r:id="rId25"/>
    <p:sldId id="280" r:id="rId26"/>
    <p:sldId id="281" r:id="rId27"/>
    <p:sldId id="291" r:id="rId28"/>
    <p:sldId id="296" r:id="rId2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70" d="100"/>
          <a:sy n="70" d="100"/>
        </p:scale>
        <p:origin x="-2272" y="-104"/>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notesMaster" Target="notesMasters/notesMaster1.xml"/><Relationship Id="rId31" Type="http://schemas.openxmlformats.org/officeDocument/2006/relationships/printerSettings" Target="printerSettings/printerSettings1.bin"/><Relationship Id="rId32" Type="http://schemas.openxmlformats.org/officeDocument/2006/relationships/presProps" Target="presProps.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viewProps" Target="viewProps.xml"/><Relationship Id="rId34" Type="http://schemas.openxmlformats.org/officeDocument/2006/relationships/theme" Target="theme/theme1.xml"/><Relationship Id="rId35"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charts/_rels/chart1.xml.rels><?xml version="1.0" encoding="UTF-8" standalone="yes"?>
<Relationships xmlns="http://schemas.openxmlformats.org/package/2006/relationships"><Relationship Id="rId1" Type="http://schemas.openxmlformats.org/officeDocument/2006/relationships/oleObject" Target="Workbook1"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Workbook1"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title>
      <c:tx>
        <c:rich>
          <a:bodyPr/>
          <a:lstStyle/>
          <a:p>
            <a:pPr>
              <a:defRPr/>
            </a:pPr>
            <a:r>
              <a:rPr lang="en-US"/>
              <a:t>MicroBenchmark</a:t>
            </a:r>
          </a:p>
        </c:rich>
      </c:tx>
      <c:layout/>
      <c:overlay val="0"/>
    </c:title>
    <c:autoTitleDeleted val="0"/>
    <c:plotArea>
      <c:layout/>
      <c:lineChart>
        <c:grouping val="standard"/>
        <c:varyColors val="0"/>
        <c:ser>
          <c:idx val="0"/>
          <c:order val="0"/>
          <c:tx>
            <c:v>Credit</c:v>
          </c:tx>
          <c:spPr>
            <a:ln>
              <a:solidFill>
                <a:srgbClr val="FF0000"/>
              </a:solidFill>
            </a:ln>
          </c:spPr>
          <c:marker>
            <c:symbol val="none"/>
          </c:marker>
          <c:val>
            <c:numRef>
              <c:f>Sheet1!$C$9:$C$12</c:f>
              <c:numCache>
                <c:formatCode>General</c:formatCode>
                <c:ptCount val="4"/>
                <c:pt idx="0">
                  <c:v>0.0741071428571428</c:v>
                </c:pt>
                <c:pt idx="1">
                  <c:v>63.82321428571424</c:v>
                </c:pt>
                <c:pt idx="2">
                  <c:v>79.07410714285709</c:v>
                </c:pt>
                <c:pt idx="3">
                  <c:v>85.2227678571428</c:v>
                </c:pt>
              </c:numCache>
            </c:numRef>
          </c:val>
          <c:smooth val="0"/>
        </c:ser>
        <c:ser>
          <c:idx val="1"/>
          <c:order val="1"/>
          <c:tx>
            <c:v>Gang</c:v>
          </c:tx>
          <c:spPr>
            <a:ln>
              <a:solidFill>
                <a:srgbClr val="0000FF"/>
              </a:solidFill>
            </a:ln>
          </c:spPr>
          <c:marker>
            <c:symbol val="none"/>
          </c:marker>
          <c:val>
            <c:numRef>
              <c:f>Sheet1!$F$9:$F$12</c:f>
              <c:numCache>
                <c:formatCode>General</c:formatCode>
                <c:ptCount val="4"/>
                <c:pt idx="0">
                  <c:v>0.0535714285714286</c:v>
                </c:pt>
                <c:pt idx="1">
                  <c:v>0.0607142857142857</c:v>
                </c:pt>
                <c:pt idx="2">
                  <c:v>0.0589285714285714</c:v>
                </c:pt>
                <c:pt idx="3">
                  <c:v>0.134375</c:v>
                </c:pt>
              </c:numCache>
            </c:numRef>
          </c:val>
          <c:smooth val="0"/>
        </c:ser>
        <c:dLbls>
          <c:showLegendKey val="0"/>
          <c:showVal val="0"/>
          <c:showCatName val="0"/>
          <c:showSerName val="0"/>
          <c:showPercent val="0"/>
          <c:showBubbleSize val="0"/>
        </c:dLbls>
        <c:marker val="1"/>
        <c:smooth val="0"/>
        <c:axId val="-1970400680"/>
        <c:axId val="-1969159848"/>
      </c:lineChart>
      <c:catAx>
        <c:axId val="-1970400680"/>
        <c:scaling>
          <c:orientation val="minMax"/>
        </c:scaling>
        <c:delete val="0"/>
        <c:axPos val="b"/>
        <c:title>
          <c:tx>
            <c:rich>
              <a:bodyPr/>
              <a:lstStyle/>
              <a:p>
                <a:pPr>
                  <a:defRPr/>
                </a:pPr>
                <a:r>
                  <a:rPr lang="en-US"/>
                  <a:t># Concurrent Executions</a:t>
                </a:r>
              </a:p>
            </c:rich>
          </c:tx>
          <c:layout/>
          <c:overlay val="0"/>
        </c:title>
        <c:majorTickMark val="out"/>
        <c:minorTickMark val="none"/>
        <c:tickLblPos val="nextTo"/>
        <c:crossAx val="-1969159848"/>
        <c:crosses val="autoZero"/>
        <c:auto val="1"/>
        <c:lblAlgn val="ctr"/>
        <c:lblOffset val="100"/>
        <c:noMultiLvlLbl val="0"/>
      </c:catAx>
      <c:valAx>
        <c:axId val="-1969159848"/>
        <c:scaling>
          <c:orientation val="minMax"/>
        </c:scaling>
        <c:delete val="0"/>
        <c:axPos val="l"/>
        <c:majorGridlines/>
        <c:title>
          <c:tx>
            <c:rich>
              <a:bodyPr rot="-5400000" vert="horz"/>
              <a:lstStyle/>
              <a:p>
                <a:pPr>
                  <a:defRPr/>
                </a:pPr>
                <a:r>
                  <a:rPr lang="en-US"/>
                  <a:t>% Missed Deadlines</a:t>
                </a:r>
              </a:p>
            </c:rich>
          </c:tx>
          <c:layout/>
          <c:overlay val="0"/>
        </c:title>
        <c:numFmt formatCode="General" sourceLinked="1"/>
        <c:majorTickMark val="out"/>
        <c:minorTickMark val="none"/>
        <c:tickLblPos val="nextTo"/>
        <c:crossAx val="-1970400680"/>
        <c:crosses val="autoZero"/>
        <c:crossBetween val="between"/>
      </c:valAx>
    </c:plotArea>
    <c:legend>
      <c:legendPos val="r"/>
      <c:layout/>
      <c:overlay val="0"/>
    </c:legend>
    <c:plotVisOnly val="1"/>
    <c:dispBlanksAs val="gap"/>
    <c:showDLblsOverMax val="0"/>
  </c:chart>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barChart>
        <c:barDir val="col"/>
        <c:grouping val="clustered"/>
        <c:varyColors val="0"/>
        <c:ser>
          <c:idx val="0"/>
          <c:order val="0"/>
          <c:tx>
            <c:strRef>
              <c:f>Sheet1!$C$25</c:f>
              <c:strCache>
                <c:ptCount val="1"/>
                <c:pt idx="0">
                  <c:v>Credit</c:v>
                </c:pt>
              </c:strCache>
            </c:strRef>
          </c:tx>
          <c:spPr>
            <a:pattFill prst="ltHorz">
              <a:fgClr>
                <a:schemeClr val="bg1"/>
              </a:fgClr>
              <a:bgClr>
                <a:srgbClr val="FF0000"/>
              </a:bgClr>
            </a:pattFill>
          </c:spPr>
          <c:invertIfNegative val="0"/>
          <c:cat>
            <c:numRef>
              <c:f>Sheet1!$B$26:$B$28</c:f>
              <c:numCache>
                <c:formatCode>General</c:formatCode>
                <c:ptCount val="3"/>
                <c:pt idx="0">
                  <c:v>2.0</c:v>
                </c:pt>
                <c:pt idx="1">
                  <c:v>4.0</c:v>
                </c:pt>
                <c:pt idx="2">
                  <c:v>8.0</c:v>
                </c:pt>
              </c:numCache>
            </c:numRef>
          </c:cat>
          <c:val>
            <c:numRef>
              <c:f>Sheet1!$C$26:$C$28</c:f>
              <c:numCache>
                <c:formatCode>General</c:formatCode>
                <c:ptCount val="3"/>
                <c:pt idx="0">
                  <c:v>25.19807026</c:v>
                </c:pt>
                <c:pt idx="1">
                  <c:v>37.37165123</c:v>
                </c:pt>
                <c:pt idx="2">
                  <c:v>83.87733436000001</c:v>
                </c:pt>
              </c:numCache>
            </c:numRef>
          </c:val>
        </c:ser>
        <c:ser>
          <c:idx val="1"/>
          <c:order val="1"/>
          <c:tx>
            <c:strRef>
              <c:f>Sheet1!$D$25</c:f>
              <c:strCache>
                <c:ptCount val="1"/>
                <c:pt idx="0">
                  <c:v>Gang</c:v>
                </c:pt>
              </c:strCache>
            </c:strRef>
          </c:tx>
          <c:spPr>
            <a:pattFill prst="ltDnDiag">
              <a:fgClr>
                <a:schemeClr val="bg1"/>
              </a:fgClr>
              <a:bgClr>
                <a:srgbClr val="0000FF"/>
              </a:bgClr>
            </a:pattFill>
          </c:spPr>
          <c:invertIfNegative val="0"/>
          <c:cat>
            <c:numRef>
              <c:f>Sheet1!$B$26:$B$28</c:f>
              <c:numCache>
                <c:formatCode>General</c:formatCode>
                <c:ptCount val="3"/>
                <c:pt idx="0">
                  <c:v>2.0</c:v>
                </c:pt>
                <c:pt idx="1">
                  <c:v>4.0</c:v>
                </c:pt>
                <c:pt idx="2">
                  <c:v>8.0</c:v>
                </c:pt>
              </c:numCache>
            </c:numRef>
          </c:cat>
          <c:val>
            <c:numRef>
              <c:f>Sheet1!$D$26:$D$28</c:f>
              <c:numCache>
                <c:formatCode>General</c:formatCode>
                <c:ptCount val="3"/>
                <c:pt idx="0">
                  <c:v>25.49</c:v>
                </c:pt>
                <c:pt idx="1">
                  <c:v>50.8025</c:v>
                </c:pt>
                <c:pt idx="2">
                  <c:v>105.07875</c:v>
                </c:pt>
              </c:numCache>
            </c:numRef>
          </c:val>
        </c:ser>
        <c:ser>
          <c:idx val="2"/>
          <c:order val="2"/>
          <c:tx>
            <c:strRef>
              <c:f>Sheet1!$E$25</c:f>
              <c:strCache>
                <c:ptCount val="1"/>
                <c:pt idx="0">
                  <c:v>Batch</c:v>
                </c:pt>
              </c:strCache>
            </c:strRef>
          </c:tx>
          <c:spPr>
            <a:pattFill prst="pct5">
              <a:fgClr>
                <a:schemeClr val="bg1"/>
              </a:fgClr>
              <a:bgClr>
                <a:srgbClr val="008000"/>
              </a:bgClr>
            </a:pattFill>
          </c:spPr>
          <c:invertIfNegative val="0"/>
          <c:cat>
            <c:numRef>
              <c:f>Sheet1!$B$26:$B$28</c:f>
              <c:numCache>
                <c:formatCode>General</c:formatCode>
                <c:ptCount val="3"/>
                <c:pt idx="0">
                  <c:v>2.0</c:v>
                </c:pt>
                <c:pt idx="1">
                  <c:v>4.0</c:v>
                </c:pt>
                <c:pt idx="2">
                  <c:v>8.0</c:v>
                </c:pt>
              </c:numCache>
            </c:numRef>
          </c:cat>
          <c:val>
            <c:numRef>
              <c:f>Sheet1!$E$26:$E$28</c:f>
              <c:numCache>
                <c:formatCode>General</c:formatCode>
                <c:ptCount val="3"/>
                <c:pt idx="0">
                  <c:v>29.86882651</c:v>
                </c:pt>
                <c:pt idx="1">
                  <c:v>59.73765302</c:v>
                </c:pt>
                <c:pt idx="2">
                  <c:v>119.475306</c:v>
                </c:pt>
              </c:numCache>
            </c:numRef>
          </c:val>
        </c:ser>
        <c:dLbls>
          <c:showLegendKey val="0"/>
          <c:showVal val="0"/>
          <c:showCatName val="0"/>
          <c:showSerName val="0"/>
          <c:showPercent val="0"/>
          <c:showBubbleSize val="0"/>
        </c:dLbls>
        <c:gapWidth val="150"/>
        <c:axId val="-1986802216"/>
        <c:axId val="-1986846712"/>
      </c:barChart>
      <c:catAx>
        <c:axId val="-1986802216"/>
        <c:scaling>
          <c:orientation val="minMax"/>
        </c:scaling>
        <c:delete val="0"/>
        <c:axPos val="b"/>
        <c:title>
          <c:tx>
            <c:rich>
              <a:bodyPr/>
              <a:lstStyle/>
              <a:p>
                <a:pPr>
                  <a:defRPr/>
                </a:pPr>
                <a:r>
                  <a:rPr lang="en-US"/>
                  <a:t>Number of Concurrent Domains</a:t>
                </a:r>
              </a:p>
            </c:rich>
          </c:tx>
          <c:layout/>
          <c:overlay val="0"/>
        </c:title>
        <c:numFmt formatCode="General" sourceLinked="1"/>
        <c:majorTickMark val="out"/>
        <c:minorTickMark val="none"/>
        <c:tickLblPos val="nextTo"/>
        <c:crossAx val="-1986846712"/>
        <c:crosses val="autoZero"/>
        <c:auto val="1"/>
        <c:lblAlgn val="ctr"/>
        <c:lblOffset val="100"/>
        <c:noMultiLvlLbl val="0"/>
      </c:catAx>
      <c:valAx>
        <c:axId val="-1986846712"/>
        <c:scaling>
          <c:orientation val="minMax"/>
        </c:scaling>
        <c:delete val="0"/>
        <c:axPos val="l"/>
        <c:majorGridlines/>
        <c:title>
          <c:tx>
            <c:rich>
              <a:bodyPr rot="-5400000" vert="horz"/>
              <a:lstStyle/>
              <a:p>
                <a:pPr>
                  <a:defRPr/>
                </a:pPr>
                <a:r>
                  <a:rPr lang="en-US"/>
                  <a:t>Runtime (Seconds)</a:t>
                </a:r>
              </a:p>
            </c:rich>
          </c:tx>
          <c:layout/>
          <c:overlay val="0"/>
        </c:title>
        <c:numFmt formatCode="General" sourceLinked="1"/>
        <c:majorTickMark val="out"/>
        <c:minorTickMark val="none"/>
        <c:tickLblPos val="nextTo"/>
        <c:crossAx val="-1986802216"/>
        <c:crosses val="autoZero"/>
        <c:crossBetween val="between"/>
      </c:valAx>
    </c:plotArea>
    <c:legend>
      <c:legendPos val="r"/>
      <c:layout/>
      <c:overlay val="0"/>
    </c:legend>
    <c:plotVisOnly val="1"/>
    <c:dispBlanksAs val="gap"/>
    <c:showDLblsOverMax val="0"/>
  </c:chart>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0783E2D-688F-4C78-8A82-0D3B92D958DC}" type="datetimeFigureOut">
              <a:rPr lang="en-US" smtClean="0"/>
              <a:t>1/9/15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5B9C18D-306A-41A3-94AB-078A08265D5A}" type="slidenum">
              <a:rPr lang="en-US" smtClean="0"/>
              <a:t>‹#›</a:t>
            </a:fld>
            <a:endParaRPr lang="en-US"/>
          </a:p>
        </p:txBody>
      </p:sp>
    </p:spTree>
    <p:extLst>
      <p:ext uri="{BB962C8B-B14F-4D97-AF65-F5344CB8AC3E}">
        <p14:creationId xmlns:p14="http://schemas.microsoft.com/office/powerpoint/2010/main" val="1202083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solidFill>
                  <a:srgbClr val="FF0000"/>
                </a:solidFill>
                <a:latin typeface="Times" charset="0"/>
                <a:ea typeface="ＭＳ Ｐゴシック" charset="-128"/>
              </a:rPr>
              <a:t>Please put in notes here to explain poster so that someone else could summarize what your poster is about</a:t>
            </a:r>
          </a:p>
          <a:p>
            <a:endParaRPr lang="en-US" smtClean="0">
              <a:latin typeface="Times" charset="0"/>
              <a:ea typeface="ＭＳ Ｐゴシック" charset="-128"/>
            </a:endParaRPr>
          </a:p>
          <a:p>
            <a:endParaRPr lang="en-US"/>
          </a:p>
        </p:txBody>
      </p:sp>
      <p:sp>
        <p:nvSpPr>
          <p:cNvPr id="4" name="Slide Number Placeholder 3"/>
          <p:cNvSpPr>
            <a:spLocks noGrp="1"/>
          </p:cNvSpPr>
          <p:nvPr>
            <p:ph type="sldNum" sz="quarter" idx="10"/>
          </p:nvPr>
        </p:nvSpPr>
        <p:spPr/>
        <p:txBody>
          <a:bodyPr/>
          <a:lstStyle/>
          <a:p>
            <a:fld id="{B5B9C18D-306A-41A3-94AB-078A08265D5A}" type="slidenum">
              <a:rPr lang="en-US" smtClean="0"/>
              <a:t>2</a:t>
            </a:fld>
            <a:endParaRPr lang="en-US"/>
          </a:p>
        </p:txBody>
      </p:sp>
    </p:spTree>
    <p:extLst>
      <p:ext uri="{BB962C8B-B14F-4D97-AF65-F5344CB8AC3E}">
        <p14:creationId xmlns:p14="http://schemas.microsoft.com/office/powerpoint/2010/main" val="6592645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solidFill>
                  <a:srgbClr val="FF0000"/>
                </a:solidFill>
                <a:latin typeface="Times" charset="0"/>
                <a:ea typeface="ＭＳ Ｐゴシック" charset="-128"/>
              </a:rPr>
              <a:t>Please put in notes here to explain poster so that someone else could summarize what your poster is about</a:t>
            </a:r>
          </a:p>
          <a:p>
            <a:endParaRPr lang="en-US" smtClean="0">
              <a:latin typeface="Times" charset="0"/>
              <a:ea typeface="ＭＳ Ｐゴシック" charset="-128"/>
            </a:endParaRPr>
          </a:p>
          <a:p>
            <a:endParaRPr lang="en-US"/>
          </a:p>
        </p:txBody>
      </p:sp>
      <p:sp>
        <p:nvSpPr>
          <p:cNvPr id="4" name="Slide Number Placeholder 3"/>
          <p:cNvSpPr>
            <a:spLocks noGrp="1"/>
          </p:cNvSpPr>
          <p:nvPr>
            <p:ph type="sldNum" sz="quarter" idx="10"/>
          </p:nvPr>
        </p:nvSpPr>
        <p:spPr/>
        <p:txBody>
          <a:bodyPr/>
          <a:lstStyle/>
          <a:p>
            <a:fld id="{B5B9C18D-306A-41A3-94AB-078A08265D5A}" type="slidenum">
              <a:rPr lang="en-US" smtClean="0"/>
              <a:t>15</a:t>
            </a:fld>
            <a:endParaRPr lang="en-US"/>
          </a:p>
        </p:txBody>
      </p:sp>
    </p:spTree>
    <p:extLst>
      <p:ext uri="{BB962C8B-B14F-4D97-AF65-F5344CB8AC3E}">
        <p14:creationId xmlns:p14="http://schemas.microsoft.com/office/powerpoint/2010/main" val="6592645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Shape 55"/>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56" name="Shape 5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Shape 62"/>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63" name="Shape 6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a:t>This is what Solr looks like on Firebox now</a:t>
            </a:r>
          </a:p>
          <a:p>
            <a:pPr rtl="0">
              <a:spcBef>
                <a:spcPts val="0"/>
              </a:spcBef>
              <a:buNone/>
            </a:pPr>
            <a:endParaRPr/>
          </a:p>
          <a:p>
            <a:pPr rtl="0">
              <a:spcBef>
                <a:spcPts val="0"/>
              </a:spcBef>
              <a:buNone/>
            </a:pPr>
            <a:endParaRPr/>
          </a:p>
          <a:p>
            <a:pPr rtl="0">
              <a:spcBef>
                <a:spcPts val="0"/>
              </a:spcBef>
              <a:buNone/>
            </a:pPr>
            <a:endParaRPr/>
          </a:p>
          <a:p>
            <a:pPr rtl="0">
              <a:spcBef>
                <a:spcPts val="0"/>
              </a:spcBef>
              <a:buNone/>
            </a:pPr>
            <a:r>
              <a:rPr lang="en"/>
              <a:t>Solr on Firebox has two major components, the server and client. The server consists of a cluster of solr instances spread across many machines, together with a separate set of machines hosting Zookeeper. Zookeeper is responsible for cluster management and synchronization amongst the Solr instances; it knows if and when a node goes offline and communicates that to the Solr instances so they can reroute traffic accordingly.  Each solr instances locally maintains a part of the index (shard) as well as maybe replicas. </a:t>
            </a:r>
          </a:p>
          <a:p>
            <a:pPr rtl="0">
              <a:spcBef>
                <a:spcPts val="0"/>
              </a:spcBef>
              <a:buNone/>
            </a:pPr>
            <a:endParaRPr/>
          </a:p>
          <a:p>
            <a:pPr>
              <a:spcBef>
                <a:spcPts val="0"/>
              </a:spcBef>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Shape 7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71" name="Shape 7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Shape 81"/>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82" name="Shape 8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a:t>This experiment is designed less for low latency or high query rate than it was to take advantage of disk bandwidth. You can see the PCIe SSD interface is roughly 25 % in this experiment. In this case, the Solr index is large (~30 GB a shard). It can fit in memory but suffers from high GC activity that kill latency performance. </a:t>
            </a:r>
          </a:p>
          <a:p>
            <a:pPr rtl="0">
              <a:spcBef>
                <a:spcPts val="0"/>
              </a:spcBef>
              <a:buNone/>
            </a:pPr>
            <a:endParaRPr/>
          </a:p>
          <a:p>
            <a:pPr lvl="0" rtl="0">
              <a:spcBef>
                <a:spcPts val="0"/>
              </a:spcBef>
              <a:buNone/>
            </a:pPr>
            <a:r>
              <a:rPr lang="en"/>
              <a:t>What happens if attempt to keep search index on disk, rather than load it into memory...</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solidFill>
                  <a:srgbClr val="FF0000"/>
                </a:solidFill>
                <a:latin typeface="Times" charset="0"/>
                <a:ea typeface="ＭＳ Ｐゴシック" charset="-128"/>
              </a:rPr>
              <a:t>Please put in notes here to explain poster so that someone else could summarize what your poster is about</a:t>
            </a:r>
          </a:p>
          <a:p>
            <a:endParaRPr lang="en-US" smtClean="0">
              <a:latin typeface="Times" charset="0"/>
              <a:ea typeface="ＭＳ Ｐゴシック" charset="-128"/>
            </a:endParaRPr>
          </a:p>
          <a:p>
            <a:endParaRPr lang="en-US"/>
          </a:p>
        </p:txBody>
      </p:sp>
      <p:sp>
        <p:nvSpPr>
          <p:cNvPr id="4" name="Slide Number Placeholder 3"/>
          <p:cNvSpPr>
            <a:spLocks noGrp="1"/>
          </p:cNvSpPr>
          <p:nvPr>
            <p:ph type="sldNum" sz="quarter" idx="10"/>
          </p:nvPr>
        </p:nvSpPr>
        <p:spPr/>
        <p:txBody>
          <a:bodyPr/>
          <a:lstStyle/>
          <a:p>
            <a:fld id="{B5B9C18D-306A-41A3-94AB-078A08265D5A}" type="slidenum">
              <a:rPr lang="en-US" smtClean="0"/>
              <a:t>20</a:t>
            </a:fld>
            <a:endParaRPr lang="en-US"/>
          </a:p>
        </p:txBody>
      </p:sp>
    </p:spTree>
    <p:extLst>
      <p:ext uri="{BB962C8B-B14F-4D97-AF65-F5344CB8AC3E}">
        <p14:creationId xmlns:p14="http://schemas.microsoft.com/office/powerpoint/2010/main" val="6592645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solidFill>
                  <a:srgbClr val="FF0000"/>
                </a:solidFill>
                <a:latin typeface="Times" charset="0"/>
                <a:ea typeface="ＭＳ Ｐゴシック" charset="-128"/>
              </a:rPr>
              <a:t>Please put in notes here to explain poster so that someone else could summarize what your poster is about</a:t>
            </a:r>
          </a:p>
          <a:p>
            <a:endParaRPr lang="en-US" smtClean="0">
              <a:latin typeface="Times" charset="0"/>
              <a:ea typeface="ＭＳ Ｐゴシック" charset="-128"/>
            </a:endParaRPr>
          </a:p>
          <a:p>
            <a:endParaRPr lang="en-US"/>
          </a:p>
        </p:txBody>
      </p:sp>
      <p:sp>
        <p:nvSpPr>
          <p:cNvPr id="4" name="Slide Number Placeholder 3"/>
          <p:cNvSpPr>
            <a:spLocks noGrp="1"/>
          </p:cNvSpPr>
          <p:nvPr>
            <p:ph type="sldNum" sz="quarter" idx="10"/>
          </p:nvPr>
        </p:nvSpPr>
        <p:spPr/>
        <p:txBody>
          <a:bodyPr/>
          <a:lstStyle/>
          <a:p>
            <a:fld id="{B5B9C18D-306A-41A3-94AB-078A08265D5A}" type="slidenum">
              <a:rPr lang="en-US" smtClean="0"/>
              <a:t>21</a:t>
            </a:fld>
            <a:endParaRPr lang="en-US"/>
          </a:p>
        </p:txBody>
      </p:sp>
    </p:spTree>
    <p:extLst>
      <p:ext uri="{BB962C8B-B14F-4D97-AF65-F5344CB8AC3E}">
        <p14:creationId xmlns:p14="http://schemas.microsoft.com/office/powerpoint/2010/main" val="6592645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Raw</a:t>
            </a:r>
            <a:r>
              <a:rPr lang="en-US" baseline="0" dirty="0" smtClean="0"/>
              <a:t> benchmark of Firebox Network</a:t>
            </a:r>
          </a:p>
          <a:p>
            <a:endParaRPr lang="en-US" baseline="0" dirty="0" smtClean="0"/>
          </a:p>
          <a:p>
            <a:r>
              <a:rPr lang="en-US" baseline="0" dirty="0" smtClean="0"/>
              <a:t>TODO:</a:t>
            </a:r>
          </a:p>
          <a:p>
            <a:endParaRPr lang="en-US" dirty="0"/>
          </a:p>
        </p:txBody>
      </p:sp>
      <p:sp>
        <p:nvSpPr>
          <p:cNvPr id="4" name="Slide Number Placeholder 3"/>
          <p:cNvSpPr>
            <a:spLocks noGrp="1"/>
          </p:cNvSpPr>
          <p:nvPr>
            <p:ph type="sldNum" sz="quarter" idx="10"/>
          </p:nvPr>
        </p:nvSpPr>
        <p:spPr/>
        <p:txBody>
          <a:bodyPr/>
          <a:lstStyle/>
          <a:p>
            <a:fld id="{0E827EFA-5465-8D44-95A2-57B374621445}" type="slidenum">
              <a:rPr lang="en-US" smtClean="0"/>
              <a:t>27</a:t>
            </a:fld>
            <a:endParaRPr lang="en-US"/>
          </a:p>
        </p:txBody>
      </p:sp>
    </p:spTree>
    <p:extLst>
      <p:ext uri="{BB962C8B-B14F-4D97-AF65-F5344CB8AC3E}">
        <p14:creationId xmlns:p14="http://schemas.microsoft.com/office/powerpoint/2010/main" val="6438088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Raw</a:t>
            </a:r>
            <a:r>
              <a:rPr lang="en-US" baseline="0" dirty="0" smtClean="0"/>
              <a:t> benchmark of Firebox Network</a:t>
            </a:r>
          </a:p>
          <a:p>
            <a:endParaRPr lang="en-US" baseline="0" dirty="0" smtClean="0"/>
          </a:p>
          <a:p>
            <a:r>
              <a:rPr lang="en-US" baseline="0" dirty="0" smtClean="0"/>
              <a:t>TODO:</a:t>
            </a:r>
          </a:p>
          <a:p>
            <a:endParaRPr lang="en-US" dirty="0"/>
          </a:p>
        </p:txBody>
      </p:sp>
      <p:sp>
        <p:nvSpPr>
          <p:cNvPr id="4" name="Slide Number Placeholder 3"/>
          <p:cNvSpPr>
            <a:spLocks noGrp="1"/>
          </p:cNvSpPr>
          <p:nvPr>
            <p:ph type="sldNum" sz="quarter" idx="10"/>
          </p:nvPr>
        </p:nvSpPr>
        <p:spPr/>
        <p:txBody>
          <a:bodyPr/>
          <a:lstStyle/>
          <a:p>
            <a:fld id="{0E827EFA-5465-8D44-95A2-57B374621445}" type="slidenum">
              <a:rPr lang="en-US" smtClean="0"/>
              <a:t>28</a:t>
            </a:fld>
            <a:endParaRPr lang="en-US"/>
          </a:p>
        </p:txBody>
      </p:sp>
    </p:spTree>
    <p:extLst>
      <p:ext uri="{BB962C8B-B14F-4D97-AF65-F5344CB8AC3E}">
        <p14:creationId xmlns:p14="http://schemas.microsoft.com/office/powerpoint/2010/main" val="6438088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Brief</a:t>
            </a:r>
            <a:r>
              <a:rPr lang="en-US" baseline="0" dirty="0" smtClean="0"/>
              <a:t> overview of Hardware / Software configuration of Firebox</a:t>
            </a:r>
          </a:p>
          <a:p>
            <a:endParaRPr lang="en-US" baseline="0" dirty="0" smtClean="0"/>
          </a:p>
          <a:p>
            <a:r>
              <a:rPr lang="en-US" baseline="0" dirty="0" smtClean="0"/>
              <a:t>Aggregate memory and disk capacity:</a:t>
            </a:r>
          </a:p>
          <a:p>
            <a:r>
              <a:rPr lang="en-US" baseline="0" dirty="0" smtClean="0"/>
              <a:t>- 1TB of RAM</a:t>
            </a:r>
          </a:p>
          <a:p>
            <a:r>
              <a:rPr lang="en-US" baseline="0" dirty="0" smtClean="0"/>
              <a:t>- ~9.4TB of SSD storage</a:t>
            </a:r>
            <a:endParaRPr lang="en-US" dirty="0" smtClean="0"/>
          </a:p>
        </p:txBody>
      </p:sp>
      <p:sp>
        <p:nvSpPr>
          <p:cNvPr id="4" name="Slide Number Placeholder 3"/>
          <p:cNvSpPr>
            <a:spLocks noGrp="1"/>
          </p:cNvSpPr>
          <p:nvPr>
            <p:ph type="sldNum" sz="quarter" idx="10"/>
          </p:nvPr>
        </p:nvSpPr>
        <p:spPr/>
        <p:txBody>
          <a:bodyPr/>
          <a:lstStyle/>
          <a:p>
            <a:fld id="{0E827EFA-5465-8D44-95A2-57B374621445}" type="slidenum">
              <a:rPr lang="en-US" smtClean="0"/>
              <a:t>3</a:t>
            </a:fld>
            <a:endParaRPr lang="en-US"/>
          </a:p>
        </p:txBody>
      </p:sp>
    </p:spTree>
    <p:extLst>
      <p:ext uri="{BB962C8B-B14F-4D97-AF65-F5344CB8AC3E}">
        <p14:creationId xmlns:p14="http://schemas.microsoft.com/office/powerpoint/2010/main" val="41790959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solidFill>
                  <a:srgbClr val="FF0000"/>
                </a:solidFill>
                <a:latin typeface="Times" charset="0"/>
                <a:ea typeface="ＭＳ Ｐゴシック" charset="-128"/>
              </a:rPr>
              <a:t>Please put in notes here to explain poster so that someone else could summarize what your poster is about</a:t>
            </a:r>
          </a:p>
          <a:p>
            <a:endParaRPr lang="en-US" smtClean="0">
              <a:latin typeface="Times" charset="0"/>
              <a:ea typeface="ＭＳ Ｐゴシック" charset="-128"/>
            </a:endParaRPr>
          </a:p>
          <a:p>
            <a:endParaRPr lang="en-US"/>
          </a:p>
        </p:txBody>
      </p:sp>
      <p:sp>
        <p:nvSpPr>
          <p:cNvPr id="4" name="Slide Number Placeholder 3"/>
          <p:cNvSpPr>
            <a:spLocks noGrp="1"/>
          </p:cNvSpPr>
          <p:nvPr>
            <p:ph type="sldNum" sz="quarter" idx="10"/>
          </p:nvPr>
        </p:nvSpPr>
        <p:spPr/>
        <p:txBody>
          <a:bodyPr/>
          <a:lstStyle/>
          <a:p>
            <a:fld id="{B5B9C18D-306A-41A3-94AB-078A08265D5A}" type="slidenum">
              <a:rPr lang="en-US" smtClean="0"/>
              <a:t>4</a:t>
            </a:fld>
            <a:endParaRPr lang="en-US"/>
          </a:p>
        </p:txBody>
      </p:sp>
    </p:spTree>
    <p:extLst>
      <p:ext uri="{BB962C8B-B14F-4D97-AF65-F5344CB8AC3E}">
        <p14:creationId xmlns:p14="http://schemas.microsoft.com/office/powerpoint/2010/main" val="6592645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solidFill>
                  <a:srgbClr val="FF0000"/>
                </a:solidFill>
                <a:latin typeface="Times" charset="0"/>
                <a:ea typeface="ＭＳ Ｐゴシック" charset="-128"/>
              </a:rPr>
              <a:t>Please put in notes here to explain poster so that someone else could summarize what your poster is about</a:t>
            </a:r>
          </a:p>
          <a:p>
            <a:endParaRPr lang="en-US" smtClean="0">
              <a:latin typeface="Times" charset="0"/>
              <a:ea typeface="ＭＳ Ｐゴシック" charset="-128"/>
            </a:endParaRPr>
          </a:p>
          <a:p>
            <a:endParaRPr lang="en-US"/>
          </a:p>
        </p:txBody>
      </p:sp>
      <p:sp>
        <p:nvSpPr>
          <p:cNvPr id="4" name="Slide Number Placeholder 3"/>
          <p:cNvSpPr>
            <a:spLocks noGrp="1"/>
          </p:cNvSpPr>
          <p:nvPr>
            <p:ph type="sldNum" sz="quarter" idx="10"/>
          </p:nvPr>
        </p:nvSpPr>
        <p:spPr/>
        <p:txBody>
          <a:bodyPr/>
          <a:lstStyle/>
          <a:p>
            <a:fld id="{B5B9C18D-306A-41A3-94AB-078A08265D5A}" type="slidenum">
              <a:rPr lang="en-US" smtClean="0"/>
              <a:t>5</a:t>
            </a:fld>
            <a:endParaRPr lang="en-US"/>
          </a:p>
        </p:txBody>
      </p:sp>
    </p:spTree>
    <p:extLst>
      <p:ext uri="{BB962C8B-B14F-4D97-AF65-F5344CB8AC3E}">
        <p14:creationId xmlns:p14="http://schemas.microsoft.com/office/powerpoint/2010/main" val="6592645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Raw</a:t>
            </a:r>
            <a:r>
              <a:rPr lang="en-US" baseline="0" dirty="0" smtClean="0"/>
              <a:t> benchmark of Firebox Network</a:t>
            </a:r>
          </a:p>
          <a:p>
            <a:endParaRPr lang="en-US" baseline="0" dirty="0" smtClean="0"/>
          </a:p>
          <a:p>
            <a:r>
              <a:rPr lang="en-US" baseline="0" dirty="0" smtClean="0"/>
              <a:t>TODO:</a:t>
            </a:r>
          </a:p>
          <a:p>
            <a:endParaRPr lang="en-US" dirty="0"/>
          </a:p>
        </p:txBody>
      </p:sp>
      <p:sp>
        <p:nvSpPr>
          <p:cNvPr id="4" name="Slide Number Placeholder 3"/>
          <p:cNvSpPr>
            <a:spLocks noGrp="1"/>
          </p:cNvSpPr>
          <p:nvPr>
            <p:ph type="sldNum" sz="quarter" idx="10"/>
          </p:nvPr>
        </p:nvSpPr>
        <p:spPr/>
        <p:txBody>
          <a:bodyPr/>
          <a:lstStyle/>
          <a:p>
            <a:fld id="{0E827EFA-5465-8D44-95A2-57B374621445}" type="slidenum">
              <a:rPr lang="en-US" smtClean="0"/>
              <a:t>10</a:t>
            </a:fld>
            <a:endParaRPr lang="en-US"/>
          </a:p>
        </p:txBody>
      </p:sp>
    </p:spTree>
    <p:extLst>
      <p:ext uri="{BB962C8B-B14F-4D97-AF65-F5344CB8AC3E}">
        <p14:creationId xmlns:p14="http://schemas.microsoft.com/office/powerpoint/2010/main" val="6438088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solidFill>
                  <a:srgbClr val="FF0000"/>
                </a:solidFill>
                <a:latin typeface="Times" charset="0"/>
                <a:ea typeface="ＭＳ Ｐゴシック" charset="-128"/>
              </a:rPr>
              <a:t>Please put in notes here to explain poster so that someone else could summarize what your poster is about</a:t>
            </a:r>
          </a:p>
          <a:p>
            <a:endParaRPr lang="en-US" smtClean="0">
              <a:latin typeface="Times" charset="0"/>
              <a:ea typeface="ＭＳ Ｐゴシック" charset="-128"/>
            </a:endParaRPr>
          </a:p>
          <a:p>
            <a:endParaRPr lang="en-US"/>
          </a:p>
        </p:txBody>
      </p:sp>
      <p:sp>
        <p:nvSpPr>
          <p:cNvPr id="4" name="Slide Number Placeholder 3"/>
          <p:cNvSpPr>
            <a:spLocks noGrp="1"/>
          </p:cNvSpPr>
          <p:nvPr>
            <p:ph type="sldNum" sz="quarter" idx="10"/>
          </p:nvPr>
        </p:nvSpPr>
        <p:spPr/>
        <p:txBody>
          <a:bodyPr/>
          <a:lstStyle/>
          <a:p>
            <a:fld id="{B5B9C18D-306A-41A3-94AB-078A08265D5A}" type="slidenum">
              <a:rPr lang="en-US" smtClean="0"/>
              <a:t>11</a:t>
            </a:fld>
            <a:endParaRPr lang="en-US"/>
          </a:p>
        </p:txBody>
      </p:sp>
    </p:spTree>
    <p:extLst>
      <p:ext uri="{BB962C8B-B14F-4D97-AF65-F5344CB8AC3E}">
        <p14:creationId xmlns:p14="http://schemas.microsoft.com/office/powerpoint/2010/main" val="6592645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Key-value</a:t>
            </a:r>
            <a:r>
              <a:rPr lang="en-US" baseline="0" dirty="0" smtClean="0"/>
              <a:t> stores.</a:t>
            </a:r>
          </a:p>
          <a:p>
            <a:endParaRPr lang="en-US" baseline="0" dirty="0" smtClean="0"/>
          </a:p>
          <a:p>
            <a:r>
              <a:rPr lang="en-US" baseline="0" dirty="0" smtClean="0"/>
              <a:t>1) What is </a:t>
            </a:r>
            <a:r>
              <a:rPr lang="en-US" baseline="0" dirty="0" err="1" smtClean="0"/>
              <a:t>RAMCloud</a:t>
            </a:r>
            <a:r>
              <a:rPr lang="en-US" baseline="0" dirty="0" smtClean="0"/>
              <a:t>?</a:t>
            </a:r>
          </a:p>
          <a:p>
            <a:r>
              <a:rPr lang="en-US" baseline="0" dirty="0" smtClean="0"/>
              <a:t>DRAM-based storage system</a:t>
            </a:r>
          </a:p>
          <a:p>
            <a:endParaRPr lang="en-US" baseline="0" dirty="0" smtClean="0"/>
          </a:p>
          <a:p>
            <a:r>
              <a:rPr lang="en-US" baseline="0" dirty="0" smtClean="0"/>
              <a:t>The case for </a:t>
            </a:r>
            <a:r>
              <a:rPr lang="en-US" baseline="0" dirty="0" err="1" smtClean="0"/>
              <a:t>RAMCloud</a:t>
            </a:r>
            <a:endParaRPr lang="en-US" baseline="0" dirty="0" smtClean="0"/>
          </a:p>
          <a:p>
            <a:r>
              <a:rPr lang="en-US" baseline="0" dirty="0" smtClean="0"/>
              <a:t>http://</a:t>
            </a:r>
            <a:r>
              <a:rPr lang="en-US" baseline="0" dirty="0" err="1" smtClean="0"/>
              <a:t>delivery.acm.org</a:t>
            </a:r>
            <a:r>
              <a:rPr lang="en-US" baseline="0" dirty="0" smtClean="0"/>
              <a:t>/10.1145/1970000/1965751/p121-ousterhout.pdf?ip=2.83.55.65&amp;id=1965751&amp;acc=</a:t>
            </a:r>
            <a:r>
              <a:rPr lang="en-US" baseline="0" dirty="0" err="1" smtClean="0"/>
              <a:t>OPEN&amp;key</a:t>
            </a:r>
            <a:r>
              <a:rPr lang="en-US" baseline="0" dirty="0" smtClean="0"/>
              <a:t>=4D4702B0C3E38B35%2E4D4702B0C3E38B35%2E528120C21059793D%2E6D218144511F3437&amp;CFID=551422919&amp;CFTOKEN=31387118&amp;__acm__=1420299996_3806cb8ae5b1fc2b0b8d8d4351f9242b</a:t>
            </a:r>
          </a:p>
          <a:p>
            <a:r>
              <a:rPr lang="en-US" baseline="0" dirty="0" smtClean="0"/>
              <a:t>http://</a:t>
            </a:r>
            <a:r>
              <a:rPr lang="en-US" baseline="0" dirty="0" err="1" smtClean="0"/>
              <a:t>web.stanford.edu</a:t>
            </a:r>
            <a:r>
              <a:rPr lang="en-US" baseline="0" dirty="0" smtClean="0"/>
              <a:t>/~ouster/</a:t>
            </a:r>
            <a:r>
              <a:rPr lang="en-US" baseline="0" dirty="0" err="1" smtClean="0"/>
              <a:t>cgi</a:t>
            </a:r>
            <a:r>
              <a:rPr lang="en-US" baseline="0" dirty="0" smtClean="0"/>
              <a:t>-bin/papers/</a:t>
            </a:r>
            <a:r>
              <a:rPr lang="en-US" baseline="0" dirty="0" err="1" smtClean="0"/>
              <a:t>ramcloud-recovery.pdf</a:t>
            </a:r>
            <a:endParaRPr lang="en-US" baseline="0" dirty="0" smtClean="0"/>
          </a:p>
        </p:txBody>
      </p:sp>
      <p:sp>
        <p:nvSpPr>
          <p:cNvPr id="4" name="Slide Number Placeholder 3"/>
          <p:cNvSpPr>
            <a:spLocks noGrp="1"/>
          </p:cNvSpPr>
          <p:nvPr>
            <p:ph type="sldNum" sz="quarter" idx="10"/>
          </p:nvPr>
        </p:nvSpPr>
        <p:spPr/>
        <p:txBody>
          <a:bodyPr/>
          <a:lstStyle/>
          <a:p>
            <a:fld id="{0E827EFA-5465-8D44-95A2-57B374621445}" type="slidenum">
              <a:rPr lang="en-US" smtClean="0"/>
              <a:t>12</a:t>
            </a:fld>
            <a:endParaRPr lang="en-US"/>
          </a:p>
        </p:txBody>
      </p:sp>
    </p:spTree>
    <p:extLst>
      <p:ext uri="{BB962C8B-B14F-4D97-AF65-F5344CB8AC3E}">
        <p14:creationId xmlns:p14="http://schemas.microsoft.com/office/powerpoint/2010/main" val="6438088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RAMCloud</a:t>
            </a:r>
            <a:r>
              <a:rPr lang="en-US" baseline="0" dirty="0" smtClean="0"/>
              <a:t> latency/bandwidth benchmark</a:t>
            </a:r>
            <a:endParaRPr lang="en-US" dirty="0"/>
          </a:p>
        </p:txBody>
      </p:sp>
      <p:sp>
        <p:nvSpPr>
          <p:cNvPr id="4" name="Slide Number Placeholder 3"/>
          <p:cNvSpPr>
            <a:spLocks noGrp="1"/>
          </p:cNvSpPr>
          <p:nvPr>
            <p:ph type="sldNum" sz="quarter" idx="10"/>
          </p:nvPr>
        </p:nvSpPr>
        <p:spPr/>
        <p:txBody>
          <a:bodyPr/>
          <a:lstStyle/>
          <a:p>
            <a:fld id="{0E827EFA-5465-8D44-95A2-57B374621445}" type="slidenum">
              <a:rPr lang="en-US" smtClean="0"/>
              <a:t>13</a:t>
            </a:fld>
            <a:endParaRPr lang="en-US"/>
          </a:p>
        </p:txBody>
      </p:sp>
    </p:spTree>
    <p:extLst>
      <p:ext uri="{BB962C8B-B14F-4D97-AF65-F5344CB8AC3E}">
        <p14:creationId xmlns:p14="http://schemas.microsoft.com/office/powerpoint/2010/main" val="13816193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Two</a:t>
            </a:r>
            <a:r>
              <a:rPr lang="en-US" baseline="0" dirty="0" smtClean="0"/>
              <a:t> key-value stores:</a:t>
            </a:r>
          </a:p>
          <a:p>
            <a:pPr marL="171450" indent="-171450">
              <a:buFontTx/>
              <a:buChar char="-"/>
            </a:pPr>
            <a:r>
              <a:rPr lang="en-US" baseline="0" dirty="0" err="1" smtClean="0"/>
              <a:t>Aerospike</a:t>
            </a:r>
            <a:r>
              <a:rPr lang="en-US" baseline="0" dirty="0" smtClean="0"/>
              <a:t>:</a:t>
            </a:r>
          </a:p>
          <a:p>
            <a:pPr marL="0" indent="0">
              <a:buFontTx/>
              <a:buNone/>
            </a:pPr>
            <a:r>
              <a:rPr lang="en-US" baseline="0" dirty="0" smtClean="0"/>
              <a:t>In-memory </a:t>
            </a:r>
            <a:r>
              <a:rPr lang="en-US" baseline="0" dirty="0" err="1" smtClean="0"/>
              <a:t>NoSQL</a:t>
            </a:r>
            <a:r>
              <a:rPr lang="en-US" baseline="0" dirty="0" smtClean="0"/>
              <a:t> key-value store. Optimized for flash storage. Can achieve high throughput</a:t>
            </a:r>
          </a:p>
          <a:p>
            <a:pPr marL="171450" indent="-171450">
              <a:buFontTx/>
              <a:buChar char="-"/>
            </a:pPr>
            <a:r>
              <a:rPr lang="en-US" baseline="0" dirty="0" smtClean="0"/>
              <a:t>Cassandra:</a:t>
            </a:r>
            <a:endParaRPr lang="en-US" dirty="0" smtClean="0"/>
          </a:p>
          <a:p>
            <a:endParaRPr lang="en-US" dirty="0" smtClean="0"/>
          </a:p>
          <a:p>
            <a:r>
              <a:rPr lang="en-US" dirty="0" smtClean="0"/>
              <a:t>How does YCSB work:</a:t>
            </a:r>
          </a:p>
          <a:p>
            <a:r>
              <a:rPr lang="en-US" dirty="0" smtClean="0"/>
              <a:t>1) </a:t>
            </a:r>
          </a:p>
          <a:p>
            <a:r>
              <a:rPr lang="en-US" dirty="0" smtClean="0"/>
              <a:t>2) </a:t>
            </a:r>
          </a:p>
          <a:p>
            <a:r>
              <a:rPr lang="en-US" dirty="0" smtClean="0"/>
              <a:t>3) </a:t>
            </a:r>
          </a:p>
          <a:p>
            <a:endParaRPr lang="en-US" dirty="0" smtClean="0"/>
          </a:p>
          <a:p>
            <a:r>
              <a:rPr lang="en-US" dirty="0" smtClean="0"/>
              <a:t>- YCSB</a:t>
            </a:r>
          </a:p>
          <a:p>
            <a:r>
              <a:rPr lang="en-US" dirty="0" smtClean="0"/>
              <a:t>Workloads</a:t>
            </a:r>
            <a:r>
              <a:rPr lang="en-US" baseline="0" dirty="0" smtClean="0"/>
              <a:t>:</a:t>
            </a:r>
          </a:p>
          <a:p>
            <a:pPr marL="228600" indent="-228600">
              <a:buAutoNum type="arabicParenR"/>
            </a:pPr>
            <a:r>
              <a:rPr lang="en-US" baseline="0" dirty="0" smtClean="0"/>
              <a:t>A: </a:t>
            </a:r>
          </a:p>
          <a:p>
            <a:pPr marL="228600" indent="-228600">
              <a:buAutoNum type="arabicParenR"/>
            </a:pPr>
            <a:r>
              <a:rPr lang="en-US" baseline="0" dirty="0" smtClean="0"/>
              <a:t>B: </a:t>
            </a:r>
          </a:p>
          <a:p>
            <a:pPr marL="228600" indent="-228600">
              <a:buAutoNum type="arabicParenR"/>
            </a:pPr>
            <a:r>
              <a:rPr lang="en-US" baseline="0" dirty="0" smtClean="0"/>
              <a:t>C: </a:t>
            </a:r>
          </a:p>
          <a:p>
            <a:pPr marL="228600" indent="-228600">
              <a:buAutoNum type="arabicParenR"/>
            </a:pPr>
            <a:r>
              <a:rPr lang="en-US" baseline="0" dirty="0" smtClean="0"/>
              <a:t>D: </a:t>
            </a:r>
          </a:p>
          <a:p>
            <a:pPr marL="228600" indent="-228600">
              <a:buAutoNum type="arabicParenR"/>
            </a:pPr>
            <a:r>
              <a:rPr lang="en-US" baseline="0" dirty="0" smtClean="0"/>
              <a:t>E: </a:t>
            </a:r>
          </a:p>
          <a:p>
            <a:pPr marL="228600" indent="-228600">
              <a:buAutoNum type="arabicParenR"/>
            </a:pPr>
            <a:r>
              <a:rPr lang="en-US" baseline="0" dirty="0" smtClean="0"/>
              <a:t>F: </a:t>
            </a:r>
          </a:p>
          <a:p>
            <a:pPr marL="228600" indent="-228600">
              <a:buAutoNum type="arabicParenR"/>
            </a:pPr>
            <a:endParaRPr lang="en-US" baseline="0" dirty="0" smtClean="0"/>
          </a:p>
          <a:p>
            <a:pPr marL="0" indent="0">
              <a:buNone/>
            </a:pPr>
            <a:endParaRPr lang="en-US" dirty="0"/>
          </a:p>
        </p:txBody>
      </p:sp>
      <p:sp>
        <p:nvSpPr>
          <p:cNvPr id="4" name="Slide Number Placeholder 3"/>
          <p:cNvSpPr>
            <a:spLocks noGrp="1"/>
          </p:cNvSpPr>
          <p:nvPr>
            <p:ph type="sldNum" sz="quarter" idx="10"/>
          </p:nvPr>
        </p:nvSpPr>
        <p:spPr/>
        <p:txBody>
          <a:bodyPr/>
          <a:lstStyle/>
          <a:p>
            <a:fld id="{0E827EFA-5465-8D44-95A2-57B374621445}" type="slidenum">
              <a:rPr lang="en-US" smtClean="0"/>
              <a:t>14</a:t>
            </a:fld>
            <a:endParaRPr lang="en-US"/>
          </a:p>
        </p:txBody>
      </p:sp>
    </p:spTree>
    <p:extLst>
      <p:ext uri="{BB962C8B-B14F-4D97-AF65-F5344CB8AC3E}">
        <p14:creationId xmlns:p14="http://schemas.microsoft.com/office/powerpoint/2010/main" val="5764847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178" y="76200"/>
            <a:ext cx="2051222" cy="609600"/>
          </a:xfrm>
          <a:prstGeom prst="rect">
            <a:avLst/>
          </a:prstGeom>
        </p:spPr>
      </p:pic>
    </p:spTree>
    <p:extLst>
      <p:ext uri="{BB962C8B-B14F-4D97-AF65-F5344CB8AC3E}">
        <p14:creationId xmlns:p14="http://schemas.microsoft.com/office/powerpoint/2010/main" val="30988053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8FF2306-292D-41C8-8AE3-F53CB7571D2B}" type="datetimeFigureOut">
              <a:rPr lang="en-US" smtClean="0"/>
              <a:t>1/9/15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C75C432-2EE4-4D71-94EE-901297D0338C}" type="slidenum">
              <a:rPr lang="en-US" smtClean="0"/>
              <a:t>‹#›</a:t>
            </a:fld>
            <a:endParaRPr lang="en-US"/>
          </a:p>
        </p:txBody>
      </p:sp>
    </p:spTree>
    <p:extLst>
      <p:ext uri="{BB962C8B-B14F-4D97-AF65-F5344CB8AC3E}">
        <p14:creationId xmlns:p14="http://schemas.microsoft.com/office/powerpoint/2010/main" val="29232131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8FF2306-292D-41C8-8AE3-F53CB7571D2B}" type="datetimeFigureOut">
              <a:rPr lang="en-US" smtClean="0"/>
              <a:t>1/9/15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C75C432-2EE4-4D71-94EE-901297D0338C}" type="slidenum">
              <a:rPr lang="en-US" smtClean="0"/>
              <a:t>‹#›</a:t>
            </a:fld>
            <a:endParaRPr lang="en-US"/>
          </a:p>
        </p:txBody>
      </p:sp>
    </p:spTree>
    <p:extLst>
      <p:ext uri="{BB962C8B-B14F-4D97-AF65-F5344CB8AC3E}">
        <p14:creationId xmlns:p14="http://schemas.microsoft.com/office/powerpoint/2010/main" val="132421496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C532CADC-E61B-5445-AB98-BD4DF8F28DCD}" type="datetimeFigureOut">
              <a:rPr lang="en-US" smtClean="0"/>
              <a:t>12/28/14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E2F94D-1D8C-0C43-A0ED-56F7A5C08596}" type="slidenum">
              <a:rPr lang="en-US" smtClean="0"/>
              <a:t>‹#›</a:t>
            </a:fld>
            <a:endParaRPr lang="en-US"/>
          </a:p>
        </p:txBody>
      </p:sp>
    </p:spTree>
    <p:extLst>
      <p:ext uri="{BB962C8B-B14F-4D97-AF65-F5344CB8AC3E}">
        <p14:creationId xmlns:p14="http://schemas.microsoft.com/office/powerpoint/2010/main" val="22737218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17"/>
        <p:cNvGrpSpPr/>
        <p:nvPr/>
      </p:nvGrpSpPr>
      <p:grpSpPr>
        <a:xfrm>
          <a:off x="0" y="0"/>
          <a:ext cx="0" cy="0"/>
          <a:chOff x="0" y="0"/>
          <a:chExt cx="0" cy="0"/>
        </a:xfrm>
      </p:grpSpPr>
      <p:sp>
        <p:nvSpPr>
          <p:cNvPr id="18" name="Shape 18"/>
          <p:cNvSpPr txBox="1">
            <a:spLocks noGrp="1"/>
          </p:cNvSpPr>
          <p:nvPr>
            <p:ph type="title"/>
          </p:nvPr>
        </p:nvSpPr>
        <p:spPr>
          <a:xfrm>
            <a:off x="457200" y="274637"/>
            <a:ext cx="8229600" cy="1143200"/>
          </a:xfrm>
          <a:prstGeom prst="rect">
            <a:avLst/>
          </a:prstGeom>
        </p:spPr>
        <p:txBody>
          <a:bodyPr lIns="91425" tIns="91425" rIns="91425" bIns="91425" anchor="ctr"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9" name="Shape 19"/>
          <p:cNvSpPr txBox="1">
            <a:spLocks noGrp="1"/>
          </p:cNvSpPr>
          <p:nvPr>
            <p:ph type="body" idx="1"/>
          </p:nvPr>
        </p:nvSpPr>
        <p:spPr>
          <a:xfrm>
            <a:off x="457200" y="1600201"/>
            <a:ext cx="3994500" cy="4967599"/>
          </a:xfrm>
          <a:prstGeom prst="rect">
            <a:avLst/>
          </a:prstGeom>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0" name="Shape 20"/>
          <p:cNvSpPr txBox="1">
            <a:spLocks noGrp="1"/>
          </p:cNvSpPr>
          <p:nvPr>
            <p:ph type="body" idx="2"/>
          </p:nvPr>
        </p:nvSpPr>
        <p:spPr>
          <a:xfrm>
            <a:off x="4692273" y="1600201"/>
            <a:ext cx="3994500" cy="4967599"/>
          </a:xfrm>
          <a:prstGeom prst="rect">
            <a:avLst/>
          </a:prstGeom>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1" name="Shape 21"/>
          <p:cNvSpPr txBox="1">
            <a:spLocks noGrp="1"/>
          </p:cNvSpPr>
          <p:nvPr>
            <p:ph type="sldNum" idx="12"/>
          </p:nvPr>
        </p:nvSpPr>
        <p:spPr>
          <a:xfrm>
            <a:off x="8556792" y="6333133"/>
            <a:ext cx="548699" cy="524800"/>
          </a:xfrm>
          <a:prstGeom prst="rect">
            <a:avLst/>
          </a:prstGeom>
        </p:spPr>
        <p:txBody>
          <a:bodyPr lIns="91425" tIns="91425" rIns="91425" bIns="91425" anchor="b" anchorCtr="0">
            <a:noAutofit/>
          </a:bodyPr>
          <a:lstStyle>
            <a:lvl1pPr rtl="0">
              <a:spcBef>
                <a:spcPts val="0"/>
              </a:spcBef>
              <a:buNone/>
              <a:defRPr/>
            </a:lvl1pPr>
          </a:lstStyle>
          <a:p>
            <a:pPr lvl="0">
              <a:spcBef>
                <a:spcPts val="0"/>
              </a:spcBef>
              <a:buNone/>
            </a:pPr>
            <a:fld id="{00000000-1234-1234-1234-123412341234}" type="slidenum">
              <a:rPr lang="en"/>
              <a:t>‹#›</a:t>
            </a:fld>
            <a:endParaRPr lang="en"/>
          </a:p>
        </p:txBody>
      </p:sp>
    </p:spTree>
    <p:extLst>
      <p:ext uri="{BB962C8B-B14F-4D97-AF65-F5344CB8AC3E}">
        <p14:creationId xmlns:p14="http://schemas.microsoft.com/office/powerpoint/2010/main" val="380066198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22"/>
        <p:cNvGrpSpPr/>
        <p:nvPr/>
      </p:nvGrpSpPr>
      <p:grpSpPr>
        <a:xfrm>
          <a:off x="0" y="0"/>
          <a:ext cx="0" cy="0"/>
          <a:chOff x="0" y="0"/>
          <a:chExt cx="0" cy="0"/>
        </a:xfrm>
      </p:grpSpPr>
      <p:sp>
        <p:nvSpPr>
          <p:cNvPr id="23" name="Shape 23"/>
          <p:cNvSpPr txBox="1">
            <a:spLocks noGrp="1"/>
          </p:cNvSpPr>
          <p:nvPr>
            <p:ph type="title"/>
          </p:nvPr>
        </p:nvSpPr>
        <p:spPr>
          <a:xfrm>
            <a:off x="457200" y="274637"/>
            <a:ext cx="8229600" cy="1143200"/>
          </a:xfrm>
          <a:prstGeom prst="rect">
            <a:avLst/>
          </a:prstGeom>
        </p:spPr>
        <p:txBody>
          <a:bodyPr lIns="91425" tIns="91425" rIns="91425" bIns="91425" anchor="ctr"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4" name="Shape 24"/>
          <p:cNvSpPr txBox="1">
            <a:spLocks noGrp="1"/>
          </p:cNvSpPr>
          <p:nvPr>
            <p:ph type="body" idx="1"/>
          </p:nvPr>
        </p:nvSpPr>
        <p:spPr>
          <a:xfrm>
            <a:off x="457200" y="1600201"/>
            <a:ext cx="8229600" cy="4967599"/>
          </a:xfrm>
          <a:prstGeom prst="rect">
            <a:avLst/>
          </a:prstGeom>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5" name="Shape 25"/>
          <p:cNvSpPr txBox="1">
            <a:spLocks noGrp="1"/>
          </p:cNvSpPr>
          <p:nvPr>
            <p:ph type="sldNum" idx="12"/>
          </p:nvPr>
        </p:nvSpPr>
        <p:spPr>
          <a:xfrm>
            <a:off x="8556792" y="6333133"/>
            <a:ext cx="548699" cy="524800"/>
          </a:xfrm>
          <a:prstGeom prst="rect">
            <a:avLst/>
          </a:prstGeom>
        </p:spPr>
        <p:txBody>
          <a:bodyPr lIns="91425" tIns="91425" rIns="91425" bIns="91425" anchor="b" anchorCtr="0">
            <a:noAutofit/>
          </a:bodyPr>
          <a:lstStyle>
            <a:lvl1pPr rtl="0">
              <a:spcBef>
                <a:spcPts val="0"/>
              </a:spcBef>
              <a:buNone/>
              <a:defRPr/>
            </a:lvl1pPr>
          </a:lstStyle>
          <a:p>
            <a:pPr lvl="0">
              <a:spcBef>
                <a:spcPts val="0"/>
              </a:spcBef>
              <a:buNone/>
            </a:pPr>
            <a:fld id="{00000000-1234-1234-1234-123412341234}" type="slidenum">
              <a:rPr lang="en"/>
              <a:t>‹#›</a:t>
            </a:fld>
            <a:endParaRPr lang="en"/>
          </a:p>
        </p:txBody>
      </p:sp>
    </p:spTree>
    <p:extLst>
      <p:ext uri="{BB962C8B-B14F-4D97-AF65-F5344CB8AC3E}">
        <p14:creationId xmlns:p14="http://schemas.microsoft.com/office/powerpoint/2010/main" val="21708427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8FF2306-292D-41C8-8AE3-F53CB7571D2B}" type="datetimeFigureOut">
              <a:rPr lang="en-US" smtClean="0"/>
              <a:t>1/9/15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C75C432-2EE4-4D71-94EE-901297D0338C}" type="slidenum">
              <a:rPr lang="en-US" smtClean="0"/>
              <a:t>‹#›</a:t>
            </a:fld>
            <a:endParaRPr lang="en-US"/>
          </a:p>
        </p:txBody>
      </p:sp>
    </p:spTree>
    <p:extLst>
      <p:ext uri="{BB962C8B-B14F-4D97-AF65-F5344CB8AC3E}">
        <p14:creationId xmlns:p14="http://schemas.microsoft.com/office/powerpoint/2010/main" val="38297184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8FF2306-292D-41C8-8AE3-F53CB7571D2B}" type="datetimeFigureOut">
              <a:rPr lang="en-US" smtClean="0"/>
              <a:t>1/9/15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C75C432-2EE4-4D71-94EE-901297D0338C}" type="slidenum">
              <a:rPr lang="en-US" smtClean="0"/>
              <a:t>‹#›</a:t>
            </a:fld>
            <a:endParaRPr lang="en-US"/>
          </a:p>
        </p:txBody>
      </p:sp>
    </p:spTree>
    <p:extLst>
      <p:ext uri="{BB962C8B-B14F-4D97-AF65-F5344CB8AC3E}">
        <p14:creationId xmlns:p14="http://schemas.microsoft.com/office/powerpoint/2010/main" val="16396141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A8FF2306-292D-41C8-8AE3-F53CB7571D2B}" type="datetimeFigureOut">
              <a:rPr lang="en-US" smtClean="0"/>
              <a:t>1/9/15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C75C432-2EE4-4D71-94EE-901297D0338C}" type="slidenum">
              <a:rPr lang="en-US" smtClean="0"/>
              <a:t>‹#›</a:t>
            </a:fld>
            <a:endParaRPr lang="en-US"/>
          </a:p>
        </p:txBody>
      </p:sp>
    </p:spTree>
    <p:extLst>
      <p:ext uri="{BB962C8B-B14F-4D97-AF65-F5344CB8AC3E}">
        <p14:creationId xmlns:p14="http://schemas.microsoft.com/office/powerpoint/2010/main" val="16405731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A8FF2306-292D-41C8-8AE3-F53CB7571D2B}" type="datetimeFigureOut">
              <a:rPr lang="en-US" smtClean="0"/>
              <a:t>1/9/15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C75C432-2EE4-4D71-94EE-901297D0338C}" type="slidenum">
              <a:rPr lang="en-US" smtClean="0"/>
              <a:t>‹#›</a:t>
            </a:fld>
            <a:endParaRPr lang="en-US"/>
          </a:p>
        </p:txBody>
      </p:sp>
    </p:spTree>
    <p:extLst>
      <p:ext uri="{BB962C8B-B14F-4D97-AF65-F5344CB8AC3E}">
        <p14:creationId xmlns:p14="http://schemas.microsoft.com/office/powerpoint/2010/main" val="12365208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A8FF2306-292D-41C8-8AE3-F53CB7571D2B}" type="datetimeFigureOut">
              <a:rPr lang="en-US" smtClean="0"/>
              <a:t>1/9/15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C75C432-2EE4-4D71-94EE-901297D0338C}" type="slidenum">
              <a:rPr lang="en-US" smtClean="0"/>
              <a:t>‹#›</a:t>
            </a:fld>
            <a:endParaRPr lang="en-US"/>
          </a:p>
        </p:txBody>
      </p:sp>
    </p:spTree>
    <p:extLst>
      <p:ext uri="{BB962C8B-B14F-4D97-AF65-F5344CB8AC3E}">
        <p14:creationId xmlns:p14="http://schemas.microsoft.com/office/powerpoint/2010/main" val="39679865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8FF2306-292D-41C8-8AE3-F53CB7571D2B}" type="datetimeFigureOut">
              <a:rPr lang="en-US" smtClean="0"/>
              <a:t>1/9/15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C75C432-2EE4-4D71-94EE-901297D0338C}" type="slidenum">
              <a:rPr lang="en-US" smtClean="0"/>
              <a:t>‹#›</a:t>
            </a:fld>
            <a:endParaRPr lang="en-US"/>
          </a:p>
        </p:txBody>
      </p:sp>
    </p:spTree>
    <p:extLst>
      <p:ext uri="{BB962C8B-B14F-4D97-AF65-F5344CB8AC3E}">
        <p14:creationId xmlns:p14="http://schemas.microsoft.com/office/powerpoint/2010/main" val="12321312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8FF2306-292D-41C8-8AE3-F53CB7571D2B}" type="datetimeFigureOut">
              <a:rPr lang="en-US" smtClean="0"/>
              <a:t>1/9/15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C75C432-2EE4-4D71-94EE-901297D0338C}" type="slidenum">
              <a:rPr lang="en-US" smtClean="0"/>
              <a:t>‹#›</a:t>
            </a:fld>
            <a:endParaRPr lang="en-US"/>
          </a:p>
        </p:txBody>
      </p:sp>
    </p:spTree>
    <p:extLst>
      <p:ext uri="{BB962C8B-B14F-4D97-AF65-F5344CB8AC3E}">
        <p14:creationId xmlns:p14="http://schemas.microsoft.com/office/powerpoint/2010/main" val="30605072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8FF2306-292D-41C8-8AE3-F53CB7571D2B}" type="datetimeFigureOut">
              <a:rPr lang="en-US" smtClean="0"/>
              <a:t>1/9/15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C75C432-2EE4-4D71-94EE-901297D0338C}" type="slidenum">
              <a:rPr lang="en-US" smtClean="0"/>
              <a:t>‹#›</a:t>
            </a:fld>
            <a:endParaRPr lang="en-US"/>
          </a:p>
        </p:txBody>
      </p:sp>
    </p:spTree>
    <p:extLst>
      <p:ext uri="{BB962C8B-B14F-4D97-AF65-F5344CB8AC3E}">
        <p14:creationId xmlns:p14="http://schemas.microsoft.com/office/powerpoint/2010/main" val="2677623010"/>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8FF2306-292D-41C8-8AE3-F53CB7571D2B}" type="datetimeFigureOut">
              <a:rPr lang="en-US" smtClean="0"/>
              <a:t>1/9/15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C75C432-2EE4-4D71-94EE-901297D0338C}" type="slidenum">
              <a:rPr lang="en-US" smtClean="0"/>
              <a:t>‹#›</a:t>
            </a:fld>
            <a:endParaRPr lang="en-US"/>
          </a:p>
        </p:txBody>
      </p:sp>
    </p:spTree>
    <p:extLst>
      <p:ext uri="{BB962C8B-B14F-4D97-AF65-F5344CB8AC3E}">
        <p14:creationId xmlns:p14="http://schemas.microsoft.com/office/powerpoint/2010/main" val="39756924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 Id="rId3"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9.emf"/><Relationship Id="rId4" Type="http://schemas.openxmlformats.org/officeDocument/2006/relationships/image" Target="../media/image10.emf"/><Relationship Id="rId1" Type="http://schemas.openxmlformats.org/officeDocument/2006/relationships/slideLayout" Target="../slideLayouts/slideLayout12.xml"/><Relationship Id="rId2" Type="http://schemas.openxmlformats.org/officeDocument/2006/relationships/notesSlide" Target="../notesSlides/notesSlide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s>
</file>

<file path=ppt/slides/_rels/slide13.xml.rels><?xml version="1.0" encoding="UTF-8" standalone="yes"?>
<Relationships xmlns="http://schemas.openxmlformats.org/package/2006/relationships"><Relationship Id="rId3" Type="http://schemas.openxmlformats.org/officeDocument/2006/relationships/image" Target="../media/image11.emf"/><Relationship Id="rId4" Type="http://schemas.openxmlformats.org/officeDocument/2006/relationships/image" Target="../media/image12.emf"/><Relationship Id="rId1" Type="http://schemas.openxmlformats.org/officeDocument/2006/relationships/slideLayout" Target="../slideLayouts/slideLayout12.xml"/><Relationship Id="rId2" Type="http://schemas.openxmlformats.org/officeDocument/2006/relationships/notesSlide" Target="../notesSlides/notesSlide8.xml"/></Relationships>
</file>

<file path=ppt/slides/_rels/slide14.xml.rels><?xml version="1.0" encoding="UTF-8" standalone="yes"?>
<Relationships xmlns="http://schemas.openxmlformats.org/package/2006/relationships"><Relationship Id="rId3" Type="http://schemas.openxmlformats.org/officeDocument/2006/relationships/image" Target="../media/image13.emf"/><Relationship Id="rId4" Type="http://schemas.openxmlformats.org/officeDocument/2006/relationships/image" Target="../media/image14.emf"/><Relationship Id="rId1" Type="http://schemas.openxmlformats.org/officeDocument/2006/relationships/slideLayout" Target="../slideLayouts/slideLayout12.xml"/><Relationship Id="rId2" Type="http://schemas.openxmlformats.org/officeDocument/2006/relationships/notesSlide" Target="../notesSlides/notesSlide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 Id="rId3" Type="http://schemas.openxmlformats.org/officeDocument/2006/relationships/image" Target="../media/image1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 Id="rId3"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1" Type="http://schemas.openxmlformats.org/officeDocument/2006/relationships/slideLayout" Target="../slideLayouts/slideLayout13.xml"/><Relationship Id="rId2"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em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 Id="rId3" Type="http://schemas.openxmlformats.org/officeDocument/2006/relationships/image" Target="../media/image20.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3" Type="http://schemas.openxmlformats.org/officeDocument/2006/relationships/image" Target="../media/image7.wmf"/><Relationship Id="rId4" Type="http://schemas.openxmlformats.org/officeDocument/2006/relationships/image" Target="../media/image8.png"/><Relationship Id="rId1" Type="http://schemas.openxmlformats.org/officeDocument/2006/relationships/slideLayout" Target="../slideLayouts/slideLayout1.xml"/><Relationship Id="rId2"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371600"/>
            <a:ext cx="9143999" cy="3009824"/>
          </a:xfrm>
          <a:prstGeom prst="rect">
            <a:avLst/>
          </a:prstGeom>
        </p:spPr>
        <p:txBody>
          <a:bodyP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spcBef>
                <a:spcPts val="2400"/>
              </a:spcBef>
              <a:spcAft>
                <a:spcPts val="1200"/>
              </a:spcAft>
            </a:pPr>
            <a:r>
              <a:rPr lang="en-US" sz="5200" cap="small" dirty="0" smtClean="0">
                <a:latin typeface="Allerton"/>
                <a:cs typeface="Allerton"/>
              </a:rPr>
              <a:t>Prototyping</a:t>
            </a:r>
            <a:endParaRPr lang="en-US" sz="5200" dirty="0" smtClean="0">
              <a:latin typeface="Allerton"/>
              <a:cs typeface="Allerton"/>
            </a:endParaRPr>
          </a:p>
          <a:p>
            <a:pPr>
              <a:spcBef>
                <a:spcPts val="2400"/>
              </a:spcBef>
              <a:spcAft>
                <a:spcPts val="1200"/>
              </a:spcAft>
            </a:pPr>
            <a:r>
              <a:rPr lang="en-US" sz="5200" cap="small" dirty="0" smtClean="0">
                <a:latin typeface="Allerton"/>
                <a:cs typeface="Allerton"/>
              </a:rPr>
              <a:t>Firebox-0</a:t>
            </a:r>
            <a:endParaRPr lang="en-US" sz="5200" cap="small" dirty="0" smtClean="0">
              <a:latin typeface="Allerton"/>
              <a:cs typeface="Allerton"/>
            </a:endParaRPr>
          </a:p>
          <a:p>
            <a:pPr>
              <a:spcBef>
                <a:spcPts val="2400"/>
              </a:spcBef>
              <a:spcAft>
                <a:spcPts val="1200"/>
              </a:spcAft>
            </a:pPr>
            <a:r>
              <a:rPr lang="en-US" sz="5200" cap="small" dirty="0" smtClean="0">
                <a:latin typeface="Allerton"/>
                <a:cs typeface="Allerton"/>
              </a:rPr>
              <a:t> </a:t>
            </a:r>
            <a:endParaRPr lang="en-US" sz="5200" dirty="0">
              <a:latin typeface="Allerton"/>
              <a:cs typeface="Allerton"/>
            </a:endParaRPr>
          </a:p>
        </p:txBody>
      </p:sp>
      <p:sp>
        <p:nvSpPr>
          <p:cNvPr id="5" name="Subtitle 2"/>
          <p:cNvSpPr txBox="1">
            <a:spLocks/>
          </p:cNvSpPr>
          <p:nvPr/>
        </p:nvSpPr>
        <p:spPr>
          <a:xfrm>
            <a:off x="8239" y="3545103"/>
            <a:ext cx="9135754" cy="1314450"/>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2200" dirty="0" err="1" smtClean="0">
                <a:solidFill>
                  <a:schemeClr val="tx1">
                    <a:lumMod val="85000"/>
                    <a:lumOff val="15000"/>
                  </a:schemeClr>
                </a:solidFill>
                <a:latin typeface="Oswald Light"/>
                <a:cs typeface="Oswald Light"/>
              </a:rPr>
              <a:t>Krste</a:t>
            </a:r>
            <a:r>
              <a:rPr lang="en-US" sz="2200" dirty="0" smtClean="0">
                <a:solidFill>
                  <a:schemeClr val="tx1">
                    <a:lumMod val="85000"/>
                    <a:lumOff val="15000"/>
                  </a:schemeClr>
                </a:solidFill>
                <a:latin typeface="Oswald Light"/>
                <a:cs typeface="Oswald Light"/>
              </a:rPr>
              <a:t> </a:t>
            </a:r>
            <a:r>
              <a:rPr lang="en-US" sz="2200" dirty="0" err="1" smtClean="0">
                <a:solidFill>
                  <a:schemeClr val="tx1">
                    <a:lumMod val="85000"/>
                    <a:lumOff val="15000"/>
                  </a:schemeClr>
                </a:solidFill>
                <a:latin typeface="Oswald Light"/>
                <a:cs typeface="Oswald Light"/>
              </a:rPr>
              <a:t>Asanović</a:t>
            </a:r>
            <a:r>
              <a:rPr lang="en-US" sz="2200" dirty="0" smtClean="0">
                <a:solidFill>
                  <a:schemeClr val="tx1">
                    <a:lumMod val="85000"/>
                    <a:lumOff val="15000"/>
                  </a:schemeClr>
                </a:solidFill>
                <a:latin typeface="Oswald Light"/>
                <a:cs typeface="Oswald Light"/>
              </a:rPr>
              <a:t>          Randy Katz</a:t>
            </a:r>
          </a:p>
          <a:p>
            <a:pPr marL="0" indent="0" algn="ctr">
              <a:buNone/>
            </a:pPr>
            <a:r>
              <a:rPr lang="en-US" sz="2200" dirty="0" smtClean="0">
                <a:solidFill>
                  <a:schemeClr val="tx1">
                    <a:lumMod val="85000"/>
                    <a:lumOff val="15000"/>
                  </a:schemeClr>
                </a:solidFill>
                <a:latin typeface="Oswald Light"/>
                <a:cs typeface="Oswald Light"/>
              </a:rPr>
              <a:t>Nathan Pemberton   Joao </a:t>
            </a:r>
            <a:r>
              <a:rPr lang="en-US" sz="2200" dirty="0" err="1" smtClean="0">
                <a:solidFill>
                  <a:schemeClr val="tx1">
                    <a:lumMod val="85000"/>
                    <a:lumOff val="15000"/>
                  </a:schemeClr>
                </a:solidFill>
                <a:latin typeface="Oswald Light"/>
                <a:cs typeface="Oswald Light"/>
              </a:rPr>
              <a:t>Carreira</a:t>
            </a:r>
            <a:r>
              <a:rPr lang="en-US" sz="2200" dirty="0">
                <a:solidFill>
                  <a:schemeClr val="tx1">
                    <a:lumMod val="85000"/>
                    <a:lumOff val="15000"/>
                  </a:schemeClr>
                </a:solidFill>
                <a:latin typeface="Oswald Light"/>
                <a:cs typeface="Oswald Light"/>
              </a:rPr>
              <a:t> </a:t>
            </a:r>
            <a:r>
              <a:rPr lang="en-US" sz="2200" dirty="0" smtClean="0">
                <a:solidFill>
                  <a:schemeClr val="tx1">
                    <a:lumMod val="85000"/>
                    <a:lumOff val="15000"/>
                  </a:schemeClr>
                </a:solidFill>
                <a:latin typeface="Oswald Light"/>
                <a:cs typeface="Oswald Light"/>
              </a:rPr>
              <a:t>  Zach </a:t>
            </a:r>
            <a:r>
              <a:rPr lang="en-US" sz="2200" dirty="0" err="1" smtClean="0">
                <a:solidFill>
                  <a:schemeClr val="tx1">
                    <a:lumMod val="85000"/>
                    <a:lumOff val="15000"/>
                  </a:schemeClr>
                </a:solidFill>
                <a:latin typeface="Oswald Light"/>
                <a:cs typeface="Oswald Light"/>
              </a:rPr>
              <a:t>Rowinski</a:t>
            </a:r>
            <a:r>
              <a:rPr lang="en-US" sz="2200" dirty="0" smtClean="0">
                <a:solidFill>
                  <a:schemeClr val="tx1">
                    <a:lumMod val="85000"/>
                    <a:lumOff val="15000"/>
                  </a:schemeClr>
                </a:solidFill>
                <a:latin typeface="Oswald Light"/>
                <a:cs typeface="Oswald Light"/>
              </a:rPr>
              <a:t>   </a:t>
            </a:r>
            <a:r>
              <a:rPr lang="en-US" sz="2200" dirty="0">
                <a:solidFill>
                  <a:schemeClr val="tx1">
                    <a:lumMod val="85000"/>
                    <a:lumOff val="15000"/>
                  </a:schemeClr>
                </a:solidFill>
                <a:latin typeface="Oswald Light"/>
                <a:cs typeface="Oswald Light"/>
              </a:rPr>
              <a:t>Martin Maas</a:t>
            </a:r>
            <a:endParaRPr lang="en-US" sz="2200" dirty="0" smtClean="0">
              <a:solidFill>
                <a:schemeClr val="tx1">
                  <a:lumMod val="85000"/>
                  <a:lumOff val="15000"/>
                </a:schemeClr>
              </a:solidFill>
              <a:latin typeface="Oswald Light"/>
              <a:cs typeface="Oswald Light"/>
            </a:endParaRPr>
          </a:p>
          <a:p>
            <a:pPr marL="0" indent="0" algn="ctr">
              <a:buNone/>
            </a:pPr>
            <a:r>
              <a:rPr lang="en-US" sz="2200" dirty="0" smtClean="0">
                <a:solidFill>
                  <a:schemeClr val="tx1">
                    <a:lumMod val="85000"/>
                    <a:lumOff val="15000"/>
                  </a:schemeClr>
                </a:solidFill>
                <a:latin typeface="Oswald Light"/>
                <a:cs typeface="Oswald Light"/>
              </a:rPr>
              <a:t>+ The Entire Firebox Group</a:t>
            </a:r>
            <a:endParaRPr lang="en-US" sz="2200" dirty="0">
              <a:solidFill>
                <a:schemeClr val="tx1">
                  <a:lumMod val="85000"/>
                  <a:lumOff val="15000"/>
                </a:schemeClr>
              </a:solidFill>
              <a:latin typeface="Oswald Light"/>
              <a:cs typeface="Oswald Light"/>
            </a:endParaRPr>
          </a:p>
        </p:txBody>
      </p:sp>
      <p:pic>
        <p:nvPicPr>
          <p:cNvPr id="6" name="Picture 5"/>
          <p:cNvPicPr>
            <a:picLocks noChangeAspect="1"/>
          </p:cNvPicPr>
          <p:nvPr/>
        </p:nvPicPr>
        <p:blipFill>
          <a:blip r:embed="rId2"/>
          <a:stretch>
            <a:fillRect/>
          </a:stretch>
        </p:blipFill>
        <p:spPr>
          <a:xfrm>
            <a:off x="8239" y="5084278"/>
            <a:ext cx="3120177" cy="1179970"/>
          </a:xfrm>
          <a:prstGeom prst="rect">
            <a:avLst/>
          </a:prstGeom>
        </p:spPr>
      </p:pic>
      <p:pic>
        <p:nvPicPr>
          <p:cNvPr id="7" name="Picture 6"/>
          <p:cNvPicPr>
            <a:picLocks noChangeAspect="1"/>
          </p:cNvPicPr>
          <p:nvPr/>
        </p:nvPicPr>
        <p:blipFill>
          <a:blip r:embed="rId3"/>
          <a:stretch>
            <a:fillRect/>
          </a:stretch>
        </p:blipFill>
        <p:spPr>
          <a:xfrm>
            <a:off x="6088806" y="5081730"/>
            <a:ext cx="2994103" cy="1058630"/>
          </a:xfrm>
          <a:prstGeom prst="rect">
            <a:avLst/>
          </a:prstGeom>
        </p:spPr>
      </p:pic>
    </p:spTree>
    <p:extLst>
      <p:ext uri="{BB962C8B-B14F-4D97-AF65-F5344CB8AC3E}">
        <p14:creationId xmlns:p14="http://schemas.microsoft.com/office/powerpoint/2010/main" val="3115208234"/>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22431" y="302842"/>
            <a:ext cx="6572758" cy="553998"/>
          </a:xfrm>
          <a:prstGeom prst="rect">
            <a:avLst/>
          </a:prstGeom>
          <a:noFill/>
        </p:spPr>
        <p:txBody>
          <a:bodyPr wrap="none" rtlCol="0">
            <a:spAutoFit/>
          </a:bodyPr>
          <a:lstStyle/>
          <a:p>
            <a:r>
              <a:rPr lang="en-US" sz="3000" b="1" dirty="0" smtClean="0"/>
              <a:t>Firebox-0 Network Latency / Bandwidth</a:t>
            </a:r>
            <a:endParaRPr lang="en-US" sz="3000" b="1" dirty="0"/>
          </a:p>
        </p:txBody>
      </p:sp>
      <p:sp>
        <p:nvSpPr>
          <p:cNvPr id="17" name="TextBox 16"/>
          <p:cNvSpPr txBox="1"/>
          <p:nvPr/>
        </p:nvSpPr>
        <p:spPr>
          <a:xfrm>
            <a:off x="228600" y="4876800"/>
            <a:ext cx="4191000" cy="1781242"/>
          </a:xfrm>
          <a:prstGeom prst="rect">
            <a:avLst/>
          </a:prstGeom>
          <a:noFill/>
          <a:ln>
            <a:solidFill>
              <a:schemeClr val="tx1"/>
            </a:solidFill>
          </a:ln>
        </p:spPr>
        <p:txBody>
          <a:bodyPr wrap="none" rtlCol="0">
            <a:normAutofit/>
          </a:bodyPr>
          <a:lstStyle/>
          <a:p>
            <a:r>
              <a:rPr lang="en-US" dirty="0" smtClean="0"/>
              <a:t>RDMA Ping Pong Benchmark:</a:t>
            </a:r>
          </a:p>
          <a:p>
            <a:pPr marL="412750" lvl="1" indent="-285750">
              <a:buFont typeface="Arial"/>
              <a:buChar char="•"/>
            </a:pPr>
            <a:r>
              <a:rPr lang="en-US" dirty="0" smtClean="0"/>
              <a:t>RDMA connection is setup through</a:t>
            </a:r>
          </a:p>
          <a:p>
            <a:pPr marL="127000" lvl="1"/>
            <a:r>
              <a:rPr lang="en-US" dirty="0" smtClean="0"/>
              <a:t> TCP/IP</a:t>
            </a:r>
          </a:p>
          <a:p>
            <a:pPr marL="412750" lvl="1" indent="-285750">
              <a:buFont typeface="Arial"/>
              <a:buChar char="•"/>
            </a:pPr>
            <a:r>
              <a:rPr lang="en-US" dirty="0" smtClean="0"/>
              <a:t>Sequential RDMA reads with different</a:t>
            </a:r>
          </a:p>
          <a:p>
            <a:pPr marL="127000" lvl="1"/>
            <a:r>
              <a:rPr lang="en-US" dirty="0" smtClean="0"/>
              <a:t>sizes</a:t>
            </a:r>
          </a:p>
        </p:txBody>
      </p:sp>
      <p:pic>
        <p:nvPicPr>
          <p:cNvPr id="2" name="Picture 1" descr="raw_firebox_latency_illust.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 y="990601"/>
            <a:ext cx="3824710" cy="3810000"/>
          </a:xfrm>
          <a:prstGeom prst="rect">
            <a:avLst/>
          </a:prstGeom>
        </p:spPr>
      </p:pic>
      <p:pic>
        <p:nvPicPr>
          <p:cNvPr id="3" name="Picture 2" descr="raw_firebox_bandwidth_illust.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67200" y="990600"/>
            <a:ext cx="4419600" cy="3718662"/>
          </a:xfrm>
          <a:prstGeom prst="rect">
            <a:avLst/>
          </a:prstGeom>
        </p:spPr>
      </p:pic>
      <p:sp>
        <p:nvSpPr>
          <p:cNvPr id="9" name="TextBox 8"/>
          <p:cNvSpPr txBox="1"/>
          <p:nvPr/>
        </p:nvSpPr>
        <p:spPr>
          <a:xfrm>
            <a:off x="4617983" y="4876800"/>
            <a:ext cx="4068817" cy="1781242"/>
          </a:xfrm>
          <a:prstGeom prst="rect">
            <a:avLst/>
          </a:prstGeom>
          <a:noFill/>
          <a:ln>
            <a:solidFill>
              <a:schemeClr val="tx1"/>
            </a:solidFill>
          </a:ln>
        </p:spPr>
        <p:txBody>
          <a:bodyPr wrap="none" rtlCol="0">
            <a:noAutofit/>
          </a:bodyPr>
          <a:lstStyle/>
          <a:p>
            <a:r>
              <a:rPr lang="en-US" dirty="0" smtClean="0"/>
              <a:t>Latency:</a:t>
            </a:r>
          </a:p>
          <a:p>
            <a:pPr marL="581025" lvl="1" indent="-290513">
              <a:buFont typeface="Wingdings" charset="2"/>
              <a:buChar char="§"/>
            </a:pPr>
            <a:r>
              <a:rPr lang="en-US" dirty="0" smtClean="0"/>
              <a:t>Latency of 1.7us for small packets</a:t>
            </a:r>
          </a:p>
          <a:p>
            <a:pPr marL="581025" lvl="1" indent="-290513">
              <a:buFont typeface="Wingdings" charset="2"/>
              <a:buChar char="§"/>
            </a:pPr>
            <a:r>
              <a:rPr lang="en-US" dirty="0" smtClean="0"/>
              <a:t>High latency for big (&gt;1MB) packets</a:t>
            </a:r>
            <a:endParaRPr lang="en-US" dirty="0" smtClean="0"/>
          </a:p>
          <a:p>
            <a:pPr marL="0" lvl="1"/>
            <a:r>
              <a:rPr lang="en-US" dirty="0" smtClean="0"/>
              <a:t>Bandwidth:</a:t>
            </a:r>
            <a:endParaRPr lang="en-US" dirty="0" smtClean="0"/>
          </a:p>
          <a:p>
            <a:pPr marL="581025" lvl="1" indent="-290513">
              <a:buFont typeface="Wingdings" charset="2"/>
              <a:buChar char="§"/>
            </a:pPr>
            <a:r>
              <a:rPr lang="en-US" dirty="0" smtClean="0"/>
              <a:t>Low bandwidth for small packets</a:t>
            </a:r>
          </a:p>
          <a:p>
            <a:pPr marL="581025" lvl="1" indent="-290513">
              <a:buFont typeface="Wingdings" charset="2"/>
              <a:buChar char="§"/>
            </a:pPr>
            <a:r>
              <a:rPr lang="en-US" dirty="0"/>
              <a:t>Maximum bandwidth of ~5 GB/</a:t>
            </a:r>
            <a:r>
              <a:rPr lang="en-US" dirty="0" smtClean="0"/>
              <a:t>s</a:t>
            </a:r>
            <a:endParaRPr lang="en-US" dirty="0"/>
          </a:p>
        </p:txBody>
      </p:sp>
    </p:spTree>
    <p:extLst>
      <p:ext uri="{BB962C8B-B14F-4D97-AF65-F5344CB8AC3E}">
        <p14:creationId xmlns:p14="http://schemas.microsoft.com/office/powerpoint/2010/main" val="1537735118"/>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4"/>
          <p:cNvSpPr txBox="1">
            <a:spLocks/>
          </p:cNvSpPr>
          <p:nvPr/>
        </p:nvSpPr>
        <p:spPr>
          <a:xfrm>
            <a:off x="182562" y="533400"/>
            <a:ext cx="8732837" cy="762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smtClean="0">
                <a:ea typeface="ＭＳ Ｐゴシック" charset="-128"/>
              </a:rPr>
              <a:t>Key-value stores </a:t>
            </a:r>
            <a:r>
              <a:rPr lang="en-US" dirty="0" smtClean="0">
                <a:ea typeface="ＭＳ Ｐゴシック" charset="-128"/>
              </a:rPr>
              <a:t>on </a:t>
            </a:r>
            <a:r>
              <a:rPr lang="en-US" dirty="0" smtClean="0">
                <a:ea typeface="ＭＳ Ｐゴシック" charset="-128"/>
              </a:rPr>
              <a:t>Firebox-0</a:t>
            </a:r>
            <a:endParaRPr lang="en-US" dirty="0">
              <a:ea typeface="ＭＳ Ｐゴシック" charset="-128"/>
            </a:endParaRPr>
          </a:p>
        </p:txBody>
      </p:sp>
      <p:grpSp>
        <p:nvGrpSpPr>
          <p:cNvPr id="2" name="Group 1"/>
          <p:cNvGrpSpPr/>
          <p:nvPr/>
        </p:nvGrpSpPr>
        <p:grpSpPr>
          <a:xfrm>
            <a:off x="609600" y="1905000"/>
            <a:ext cx="8295335" cy="4002174"/>
            <a:chOff x="685800" y="1539367"/>
            <a:chExt cx="8295335" cy="3163974"/>
          </a:xfrm>
        </p:grpSpPr>
        <p:sp>
          <p:nvSpPr>
            <p:cNvPr id="9" name="Rectangle 8"/>
            <p:cNvSpPr/>
            <p:nvPr/>
          </p:nvSpPr>
          <p:spPr bwMode="auto">
            <a:xfrm>
              <a:off x="685800" y="4283455"/>
              <a:ext cx="7109232" cy="419886"/>
            </a:xfrm>
            <a:prstGeom prst="rect">
              <a:avLst/>
            </a:prstGeom>
            <a:solidFill>
              <a:schemeClr val="accent1">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effectLst/>
                  <a:latin typeface="Allerton"/>
                  <a:ea typeface="ＭＳ Ｐゴシック" pitchFamily="-65" charset="-128"/>
                  <a:cs typeface="Allerton"/>
                </a:rPr>
                <a:t>“WSC Executive” (</a:t>
              </a:r>
              <a:r>
                <a:rPr kumimoji="0" lang="en-US" sz="1600" b="1" i="0" u="none" strike="noStrike" cap="none" normalizeH="0" baseline="0" dirty="0" err="1" smtClean="0">
                  <a:ln>
                    <a:noFill/>
                  </a:ln>
                  <a:effectLst/>
                  <a:latin typeface="Allerton"/>
                  <a:ea typeface="ＭＳ Ｐゴシック" pitchFamily="-65" charset="-128"/>
                  <a:cs typeface="Allerton"/>
                </a:rPr>
                <a:t>Xen</a:t>
              </a:r>
              <a:r>
                <a:rPr kumimoji="0" lang="en-US" sz="1600" b="0" i="0" u="none" strike="noStrike" cap="none" normalizeH="0" baseline="0" dirty="0" smtClean="0">
                  <a:ln>
                    <a:noFill/>
                  </a:ln>
                  <a:effectLst/>
                  <a:latin typeface="Allerton"/>
                  <a:ea typeface="ＭＳ Ｐゴシック" pitchFamily="-65" charset="-128"/>
                  <a:cs typeface="Allerton"/>
                </a:rPr>
                <a:t> + resource partitioning)</a:t>
              </a:r>
              <a:endParaRPr kumimoji="0" lang="en-US" sz="1600" b="0" i="0" u="none" strike="noStrike" cap="none" normalizeH="0" baseline="0" dirty="0">
                <a:ln>
                  <a:noFill/>
                </a:ln>
                <a:effectLst/>
                <a:latin typeface="Allerton"/>
                <a:ea typeface="ＭＳ Ｐゴシック" pitchFamily="-65" charset="-128"/>
                <a:cs typeface="Allerton"/>
              </a:endParaRPr>
            </a:p>
          </p:txBody>
        </p:sp>
        <p:sp>
          <p:nvSpPr>
            <p:cNvPr id="10" name="Rectangle 9"/>
            <p:cNvSpPr/>
            <p:nvPr/>
          </p:nvSpPr>
          <p:spPr bwMode="auto">
            <a:xfrm>
              <a:off x="685800" y="3762552"/>
              <a:ext cx="5006010" cy="419886"/>
            </a:xfrm>
            <a:prstGeom prst="rect">
              <a:avLst/>
            </a:prstGeom>
            <a:solidFill>
              <a:schemeClr val="accent1">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effectLst/>
                  <a:latin typeface="Allerton"/>
                  <a:ea typeface="ＭＳ Ｐゴシック" pitchFamily="-65" charset="-128"/>
                  <a:cs typeface="Allerton"/>
                </a:rPr>
                <a:t>Bulk Memory API (</a:t>
              </a:r>
              <a:r>
                <a:rPr kumimoji="0" lang="en-US" sz="1600" b="1" i="0" u="none" strike="noStrike" cap="none" normalizeH="0" baseline="0" dirty="0" err="1" smtClean="0">
                  <a:ln>
                    <a:noFill/>
                  </a:ln>
                  <a:effectLst/>
                  <a:latin typeface="Allerton"/>
                  <a:ea typeface="ＭＳ Ｐゴシック" pitchFamily="-65" charset="-128"/>
                  <a:cs typeface="Allerton"/>
                </a:rPr>
                <a:t>RAMCloud</a:t>
              </a:r>
              <a:r>
                <a:rPr kumimoji="0" lang="en-US" sz="1600" b="0" i="0" u="none" strike="noStrike" cap="none" normalizeH="0" baseline="0" dirty="0" smtClean="0">
                  <a:ln>
                    <a:noFill/>
                  </a:ln>
                  <a:effectLst/>
                  <a:latin typeface="Allerton"/>
                  <a:ea typeface="ＭＳ Ｐゴシック" pitchFamily="-65" charset="-128"/>
                  <a:cs typeface="Allerton"/>
                </a:rPr>
                <a:t> + transactions)</a:t>
              </a:r>
              <a:endParaRPr kumimoji="0" lang="en-US" sz="1600" b="0" i="0" u="none" strike="noStrike" cap="none" normalizeH="0" baseline="0" dirty="0">
                <a:ln>
                  <a:noFill/>
                </a:ln>
                <a:effectLst/>
                <a:latin typeface="Allerton"/>
                <a:ea typeface="ＭＳ Ｐゴシック" pitchFamily="-65" charset="-128"/>
                <a:cs typeface="Allerton"/>
              </a:endParaRPr>
            </a:p>
          </p:txBody>
        </p:sp>
        <p:sp>
          <p:nvSpPr>
            <p:cNvPr id="11" name="Rectangle 10"/>
            <p:cNvSpPr/>
            <p:nvPr/>
          </p:nvSpPr>
          <p:spPr bwMode="auto">
            <a:xfrm>
              <a:off x="685801" y="2645403"/>
              <a:ext cx="989615" cy="557990"/>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effectLst/>
                  <a:latin typeface="Allerton"/>
                  <a:ea typeface="ＭＳ Ｐゴシック" pitchFamily="-65" charset="-128"/>
                  <a:cs typeface="Allerton"/>
                </a:rPr>
                <a:t>Batch</a:t>
              </a:r>
              <a:endParaRPr kumimoji="0" lang="en-US" sz="1600" b="0" i="0" u="none" strike="noStrike" cap="none" normalizeH="0" baseline="0" dirty="0">
                <a:ln>
                  <a:noFill/>
                </a:ln>
                <a:effectLst/>
                <a:latin typeface="Allerton"/>
                <a:ea typeface="ＭＳ Ｐゴシック" pitchFamily="-65" charset="-128"/>
                <a:cs typeface="Allerton"/>
              </a:endParaRPr>
            </a:p>
          </p:txBody>
        </p:sp>
        <p:sp>
          <p:nvSpPr>
            <p:cNvPr id="12" name="Rectangle 11"/>
            <p:cNvSpPr/>
            <p:nvPr/>
          </p:nvSpPr>
          <p:spPr bwMode="auto">
            <a:xfrm>
              <a:off x="2922409" y="2645403"/>
              <a:ext cx="2769402" cy="557990"/>
            </a:xfrm>
            <a:prstGeom prst="rect">
              <a:avLst/>
            </a:prstGeom>
            <a:solidFill>
              <a:schemeClr val="accent3">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effectLst/>
                  <a:latin typeface="Allerton"/>
                  <a:ea typeface="ＭＳ Ｐゴシック" pitchFamily="-65" charset="-128"/>
                  <a:cs typeface="Allerton"/>
                </a:rPr>
                <a:t>Interactive</a:t>
              </a:r>
              <a:endParaRPr kumimoji="0" lang="en-US" sz="1600" b="0" i="0" u="none" strike="noStrike" cap="none" normalizeH="0" baseline="0" dirty="0">
                <a:ln>
                  <a:noFill/>
                </a:ln>
                <a:effectLst/>
                <a:latin typeface="Allerton"/>
                <a:ea typeface="ＭＳ Ｐゴシック" pitchFamily="-65" charset="-128"/>
                <a:cs typeface="Allerton"/>
              </a:endParaRPr>
            </a:p>
          </p:txBody>
        </p:sp>
        <p:sp>
          <p:nvSpPr>
            <p:cNvPr id="13" name="Rectangle 12"/>
            <p:cNvSpPr/>
            <p:nvPr/>
          </p:nvSpPr>
          <p:spPr bwMode="auto">
            <a:xfrm>
              <a:off x="685802" y="2085954"/>
              <a:ext cx="989614" cy="419886"/>
            </a:xfrm>
            <a:prstGeom prst="rect">
              <a:avLst/>
            </a:prstGeom>
            <a:solidFill>
              <a:schemeClr val="accent2">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err="1" smtClean="0">
                  <a:latin typeface="Allerton"/>
                  <a:ea typeface="ＭＳ Ｐゴシック" pitchFamily="-65" charset="-128"/>
                  <a:cs typeface="Allerton"/>
                </a:rPr>
                <a:t>Hadoop</a:t>
              </a:r>
              <a:endParaRPr kumimoji="0" lang="en-US" sz="1600" b="0" i="0" u="none" strike="noStrike" cap="none" normalizeH="0" baseline="0" dirty="0">
                <a:ln>
                  <a:noFill/>
                </a:ln>
                <a:solidFill>
                  <a:schemeClr val="tx1"/>
                </a:solidFill>
                <a:effectLst/>
                <a:latin typeface="Allerton"/>
                <a:ea typeface="ＭＳ Ｐゴシック" pitchFamily="-65" charset="-128"/>
                <a:cs typeface="Allerton"/>
              </a:endParaRPr>
            </a:p>
          </p:txBody>
        </p:sp>
        <p:sp>
          <p:nvSpPr>
            <p:cNvPr id="14" name="Rectangle 13"/>
            <p:cNvSpPr/>
            <p:nvPr/>
          </p:nvSpPr>
          <p:spPr bwMode="auto">
            <a:xfrm>
              <a:off x="1774870" y="2085954"/>
              <a:ext cx="986885" cy="419886"/>
            </a:xfrm>
            <a:prstGeom prst="rect">
              <a:avLst/>
            </a:prstGeom>
            <a:solidFill>
              <a:schemeClr val="accent2">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smtClean="0">
                  <a:latin typeface="Allerton"/>
                  <a:ea typeface="ＭＳ Ｐゴシック" pitchFamily="-65" charset="-128"/>
                  <a:cs typeface="Allerton"/>
                </a:rPr>
                <a:t>Spark</a:t>
              </a:r>
              <a:endParaRPr kumimoji="0" lang="en-US" sz="1600" b="0" i="0" u="none" strike="noStrike" cap="none" normalizeH="0" baseline="0" dirty="0">
                <a:ln>
                  <a:noFill/>
                </a:ln>
                <a:solidFill>
                  <a:schemeClr val="tx1"/>
                </a:solidFill>
                <a:effectLst/>
                <a:latin typeface="Allerton"/>
                <a:ea typeface="ＭＳ Ｐゴシック" pitchFamily="-65" charset="-128"/>
                <a:cs typeface="Allerton"/>
              </a:endParaRPr>
            </a:p>
          </p:txBody>
        </p:sp>
        <p:sp>
          <p:nvSpPr>
            <p:cNvPr id="15" name="Rectangle 14"/>
            <p:cNvSpPr/>
            <p:nvPr/>
          </p:nvSpPr>
          <p:spPr bwMode="auto">
            <a:xfrm>
              <a:off x="685801" y="1539367"/>
              <a:ext cx="989615" cy="419886"/>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smtClean="0">
                  <a:latin typeface="Allerton"/>
                  <a:ea typeface="ＭＳ Ｐゴシック" pitchFamily="-65" charset="-128"/>
                  <a:cs typeface="Allerton"/>
                </a:rPr>
                <a:t>App</a:t>
              </a:r>
              <a:endParaRPr kumimoji="0" lang="en-US" sz="1600" b="0" i="0" u="none" strike="noStrike" cap="none" normalizeH="0" baseline="0" dirty="0">
                <a:ln>
                  <a:noFill/>
                </a:ln>
                <a:solidFill>
                  <a:schemeClr val="tx1"/>
                </a:solidFill>
                <a:effectLst/>
                <a:latin typeface="Allerton"/>
                <a:ea typeface="ＭＳ Ｐゴシック" pitchFamily="-65" charset="-128"/>
                <a:cs typeface="Allerton"/>
              </a:endParaRPr>
            </a:p>
          </p:txBody>
        </p:sp>
        <p:sp>
          <p:nvSpPr>
            <p:cNvPr id="16" name="Rectangle 15"/>
            <p:cNvSpPr/>
            <p:nvPr/>
          </p:nvSpPr>
          <p:spPr bwMode="auto">
            <a:xfrm>
              <a:off x="1774870" y="1539367"/>
              <a:ext cx="986885" cy="419886"/>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smtClean="0">
                  <a:latin typeface="Allerton"/>
                  <a:ea typeface="ＭＳ Ｐゴシック" pitchFamily="-65" charset="-128"/>
                  <a:cs typeface="Allerton"/>
                </a:rPr>
                <a:t>App</a:t>
              </a:r>
              <a:endParaRPr kumimoji="0" lang="en-US" sz="1600" b="0" i="0" u="none" strike="noStrike" cap="none" normalizeH="0" baseline="0" dirty="0">
                <a:ln>
                  <a:noFill/>
                </a:ln>
                <a:solidFill>
                  <a:schemeClr val="tx1"/>
                </a:solidFill>
                <a:effectLst/>
                <a:latin typeface="Allerton"/>
                <a:ea typeface="ＭＳ Ｐゴシック" pitchFamily="-65" charset="-128"/>
                <a:cs typeface="Allerton"/>
              </a:endParaRPr>
            </a:p>
          </p:txBody>
        </p:sp>
        <p:sp>
          <p:nvSpPr>
            <p:cNvPr id="17" name="Rectangle 16"/>
            <p:cNvSpPr/>
            <p:nvPr/>
          </p:nvSpPr>
          <p:spPr bwMode="auto">
            <a:xfrm>
              <a:off x="685802" y="3203393"/>
              <a:ext cx="5006010" cy="419886"/>
            </a:xfrm>
            <a:prstGeom prst="rect">
              <a:avLst/>
            </a:prstGeom>
            <a:solidFill>
              <a:schemeClr val="accent1">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effectLst/>
                  <a:latin typeface="Allerton"/>
                  <a:ea typeface="ＭＳ Ｐゴシック" pitchFamily="-65" charset="-128"/>
                  <a:cs typeface="Allerton"/>
                </a:rPr>
                <a:t>Cluster Manager (</a:t>
              </a:r>
              <a:r>
                <a:rPr kumimoji="0" lang="en-US" sz="1600" b="1" i="0" u="none" strike="noStrike" cap="none" normalizeH="0" baseline="0" dirty="0" err="1" smtClean="0">
                  <a:ln>
                    <a:noFill/>
                  </a:ln>
                  <a:effectLst/>
                  <a:latin typeface="Allerton"/>
                  <a:ea typeface="ＭＳ Ｐゴシック" pitchFamily="-65" charset="-128"/>
                  <a:cs typeface="Allerton"/>
                </a:rPr>
                <a:t>Mesos</a:t>
              </a:r>
              <a:r>
                <a:rPr kumimoji="0" lang="en-US" sz="1600" b="0" i="0" u="none" strike="noStrike" cap="none" normalizeH="0" baseline="0" dirty="0" smtClean="0">
                  <a:ln>
                    <a:noFill/>
                  </a:ln>
                  <a:effectLst/>
                  <a:latin typeface="Allerton"/>
                  <a:ea typeface="ＭＳ Ｐゴシック" pitchFamily="-65" charset="-128"/>
                  <a:cs typeface="Allerton"/>
                </a:rPr>
                <a:t> + interactive)</a:t>
              </a:r>
              <a:endParaRPr kumimoji="0" lang="en-US" sz="1600" b="0" i="0" u="none" strike="noStrike" cap="none" normalizeH="0" baseline="0" dirty="0">
                <a:ln>
                  <a:noFill/>
                </a:ln>
                <a:effectLst/>
                <a:latin typeface="Allerton"/>
                <a:ea typeface="ＭＳ Ｐゴシック" pitchFamily="-65" charset="-128"/>
                <a:cs typeface="Allerton"/>
              </a:endParaRPr>
            </a:p>
          </p:txBody>
        </p:sp>
        <p:sp>
          <p:nvSpPr>
            <p:cNvPr id="18" name="Rectangle 17"/>
            <p:cNvSpPr/>
            <p:nvPr/>
          </p:nvSpPr>
          <p:spPr bwMode="auto">
            <a:xfrm>
              <a:off x="1774870" y="2643944"/>
              <a:ext cx="989615" cy="557990"/>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effectLst/>
                  <a:latin typeface="Allerton"/>
                  <a:ea typeface="ＭＳ Ｐゴシック" pitchFamily="-65" charset="-128"/>
                  <a:cs typeface="Allerton"/>
                </a:rPr>
                <a:t>Batch</a:t>
              </a:r>
              <a:endParaRPr kumimoji="0" lang="en-US" sz="1600" b="0" i="0" u="none" strike="noStrike" cap="none" normalizeH="0" baseline="0" dirty="0">
                <a:ln>
                  <a:noFill/>
                </a:ln>
                <a:effectLst/>
                <a:latin typeface="Allerton"/>
                <a:ea typeface="ＭＳ Ｐゴシック" pitchFamily="-65" charset="-128"/>
                <a:cs typeface="Allerton"/>
              </a:endParaRPr>
            </a:p>
          </p:txBody>
        </p:sp>
        <p:sp>
          <p:nvSpPr>
            <p:cNvPr id="19" name="Rectangle 18"/>
            <p:cNvSpPr/>
            <p:nvPr/>
          </p:nvSpPr>
          <p:spPr bwMode="auto">
            <a:xfrm>
              <a:off x="5766132" y="1630649"/>
              <a:ext cx="188887" cy="186019"/>
            </a:xfrm>
            <a:prstGeom prst="rect">
              <a:avLst/>
            </a:prstGeom>
            <a:solidFill>
              <a:schemeClr val="accent3">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a:ln>
                  <a:noFill/>
                </a:ln>
                <a:solidFill>
                  <a:schemeClr val="tx1"/>
                </a:solidFill>
                <a:effectLst/>
                <a:latin typeface="Allerton"/>
                <a:ea typeface="ＭＳ Ｐゴシック" pitchFamily="-65" charset="-128"/>
                <a:cs typeface="Allerton"/>
              </a:endParaRPr>
            </a:p>
          </p:txBody>
        </p:sp>
        <p:sp>
          <p:nvSpPr>
            <p:cNvPr id="20" name="Rectangle 19"/>
            <p:cNvSpPr/>
            <p:nvPr/>
          </p:nvSpPr>
          <p:spPr bwMode="auto">
            <a:xfrm>
              <a:off x="5943600" y="1599608"/>
              <a:ext cx="3037535" cy="714574"/>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defTabSz="914400" rtl="0" eaLnBrk="0" fontAlgn="base" latinLnBrk="0" hangingPunct="0">
                <a:lnSpc>
                  <a:spcPct val="130000"/>
                </a:lnSpc>
                <a:spcBef>
                  <a:spcPct val="0"/>
                </a:spcBef>
                <a:spcAft>
                  <a:spcPct val="0"/>
                </a:spcAft>
                <a:buClrTx/>
                <a:buSzTx/>
                <a:buFontTx/>
                <a:buNone/>
                <a:tabLst/>
              </a:pPr>
              <a:r>
                <a:rPr lang="en-US" sz="1600" dirty="0" smtClean="0">
                  <a:latin typeface="Allerton"/>
                  <a:ea typeface="ＭＳ Ｐゴシック" pitchFamily="-65" charset="-128"/>
                  <a:cs typeface="Allerton"/>
                </a:rPr>
                <a:t>New component</a:t>
              </a:r>
            </a:p>
            <a:p>
              <a:pPr marL="0" marR="0" indent="0" defTabSz="914400" rtl="0" eaLnBrk="0" fontAlgn="base" latinLnBrk="0" hangingPunct="0">
                <a:lnSpc>
                  <a:spcPct val="13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Allerton"/>
                  <a:ea typeface="ＭＳ Ｐゴシック" pitchFamily="-65" charset="-128"/>
                  <a:cs typeface="Allerton"/>
                </a:rPr>
                <a:t>Modified existing component</a:t>
              </a:r>
            </a:p>
            <a:p>
              <a:pPr marL="0" marR="0" indent="0" defTabSz="914400" rtl="0" eaLnBrk="0" fontAlgn="base" latinLnBrk="0" hangingPunct="0">
                <a:lnSpc>
                  <a:spcPct val="130000"/>
                </a:lnSpc>
                <a:spcBef>
                  <a:spcPct val="0"/>
                </a:spcBef>
                <a:spcAft>
                  <a:spcPct val="0"/>
                </a:spcAft>
                <a:buClrTx/>
                <a:buSzTx/>
                <a:buFontTx/>
                <a:buNone/>
                <a:tabLst/>
              </a:pPr>
              <a:r>
                <a:rPr lang="en-US" sz="1600" dirty="0" smtClean="0">
                  <a:latin typeface="Allerton"/>
                  <a:ea typeface="ＭＳ Ｐゴシック" pitchFamily="-65" charset="-128"/>
                  <a:cs typeface="Allerton"/>
                </a:rPr>
                <a:t>Unmodified existing component</a:t>
              </a:r>
              <a:endParaRPr kumimoji="0" lang="en-US" sz="1600" b="0" i="0" u="none" strike="noStrike" cap="none" normalizeH="0" baseline="0" dirty="0">
                <a:ln>
                  <a:noFill/>
                </a:ln>
                <a:solidFill>
                  <a:schemeClr val="tx1"/>
                </a:solidFill>
                <a:effectLst/>
                <a:latin typeface="Allerton"/>
                <a:ea typeface="ＭＳ Ｐゴシック" pitchFamily="-65" charset="-128"/>
                <a:cs typeface="Allerton"/>
              </a:endParaRPr>
            </a:p>
          </p:txBody>
        </p:sp>
        <p:sp>
          <p:nvSpPr>
            <p:cNvPr id="21" name="Rectangle 20"/>
            <p:cNvSpPr/>
            <p:nvPr/>
          </p:nvSpPr>
          <p:spPr bwMode="auto">
            <a:xfrm>
              <a:off x="5770212" y="1875749"/>
              <a:ext cx="188887" cy="186019"/>
            </a:xfrm>
            <a:prstGeom prst="rect">
              <a:avLst/>
            </a:prstGeom>
            <a:solidFill>
              <a:schemeClr val="accent1">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a:ln>
                  <a:noFill/>
                </a:ln>
                <a:solidFill>
                  <a:schemeClr val="tx1"/>
                </a:solidFill>
                <a:effectLst/>
                <a:latin typeface="Allerton"/>
                <a:ea typeface="ＭＳ Ｐゴシック" pitchFamily="-65" charset="-128"/>
                <a:cs typeface="Allerton"/>
              </a:endParaRPr>
            </a:p>
          </p:txBody>
        </p:sp>
        <p:sp>
          <p:nvSpPr>
            <p:cNvPr id="22" name="Rectangle 21"/>
            <p:cNvSpPr/>
            <p:nvPr/>
          </p:nvSpPr>
          <p:spPr bwMode="auto">
            <a:xfrm>
              <a:off x="5770212" y="2125404"/>
              <a:ext cx="188887" cy="186019"/>
            </a:xfrm>
            <a:prstGeom prst="rect">
              <a:avLst/>
            </a:prstGeom>
            <a:solidFill>
              <a:schemeClr val="accent2">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a:ln>
                  <a:noFill/>
                </a:ln>
                <a:solidFill>
                  <a:schemeClr val="tx1"/>
                </a:solidFill>
                <a:effectLst/>
                <a:latin typeface="Allerton"/>
                <a:ea typeface="ＭＳ Ｐゴシック" pitchFamily="-65" charset="-128"/>
                <a:cs typeface="Allerton"/>
              </a:endParaRPr>
            </a:p>
          </p:txBody>
        </p:sp>
      </p:grpSp>
      <p:sp>
        <p:nvSpPr>
          <p:cNvPr id="3" name="Rectangle 2"/>
          <p:cNvSpPr/>
          <p:nvPr/>
        </p:nvSpPr>
        <p:spPr>
          <a:xfrm>
            <a:off x="533400" y="4648200"/>
            <a:ext cx="5181600" cy="685800"/>
          </a:xfrm>
          <a:prstGeom prst="rect">
            <a:avLst/>
          </a:prstGeom>
          <a:solidFill>
            <a:srgbClr val="FF0000">
              <a:alpha val="42000"/>
            </a:srgbClr>
          </a:solidFill>
          <a:ln w="38100" cmpd="sng">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434950933"/>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22431" y="302842"/>
            <a:ext cx="5129867" cy="553998"/>
          </a:xfrm>
          <a:prstGeom prst="rect">
            <a:avLst/>
          </a:prstGeom>
          <a:noFill/>
        </p:spPr>
        <p:txBody>
          <a:bodyPr wrap="none" rtlCol="0">
            <a:spAutoFit/>
          </a:bodyPr>
          <a:lstStyle/>
          <a:p>
            <a:r>
              <a:rPr lang="en-US" sz="3000" b="1" dirty="0" smtClean="0"/>
              <a:t>Benchmark of Key-value stores</a:t>
            </a:r>
            <a:endParaRPr lang="en-US" sz="3000" b="1" dirty="0"/>
          </a:p>
        </p:txBody>
      </p:sp>
      <p:sp>
        <p:nvSpPr>
          <p:cNvPr id="17" name="TextBox 16"/>
          <p:cNvSpPr txBox="1"/>
          <p:nvPr/>
        </p:nvSpPr>
        <p:spPr>
          <a:xfrm>
            <a:off x="491764" y="1224427"/>
            <a:ext cx="6899636" cy="1200329"/>
          </a:xfrm>
          <a:prstGeom prst="rect">
            <a:avLst/>
          </a:prstGeom>
          <a:noFill/>
        </p:spPr>
        <p:txBody>
          <a:bodyPr wrap="square" rtlCol="0">
            <a:spAutoFit/>
          </a:bodyPr>
          <a:lstStyle/>
          <a:p>
            <a:r>
              <a:rPr lang="en-US" dirty="0" smtClean="0"/>
              <a:t>Key-value stores benchmarked:</a:t>
            </a:r>
          </a:p>
          <a:p>
            <a:pPr marL="342900" indent="-342900">
              <a:buAutoNum type="arabicParenR"/>
            </a:pPr>
            <a:r>
              <a:rPr lang="en-US" dirty="0" err="1" smtClean="0"/>
              <a:t>RAMCloud</a:t>
            </a:r>
            <a:r>
              <a:rPr lang="en-US" dirty="0" smtClean="0"/>
              <a:t> (RAM storage system with low-latency RPCs)</a:t>
            </a:r>
          </a:p>
          <a:p>
            <a:pPr marL="342900" indent="-342900">
              <a:buAutoNum type="arabicParenR"/>
            </a:pPr>
            <a:r>
              <a:rPr lang="en-US" dirty="0" err="1" smtClean="0"/>
              <a:t>Aerospike</a:t>
            </a:r>
            <a:r>
              <a:rPr lang="en-US" dirty="0" smtClean="0"/>
              <a:t> (flash-optimized key-value store)</a:t>
            </a:r>
          </a:p>
          <a:p>
            <a:pPr marL="342900" indent="-342900">
              <a:buAutoNum type="arabicParenR"/>
            </a:pPr>
            <a:r>
              <a:rPr lang="en-US" dirty="0" smtClean="0"/>
              <a:t>Cassandra (semi-structured and scalable key-value store)</a:t>
            </a:r>
            <a:endParaRPr lang="en-US" dirty="0"/>
          </a:p>
        </p:txBody>
      </p:sp>
      <p:graphicFrame>
        <p:nvGraphicFramePr>
          <p:cNvPr id="2" name="Table 1"/>
          <p:cNvGraphicFramePr>
            <a:graphicFrameLocks noGrp="1"/>
          </p:cNvGraphicFramePr>
          <p:nvPr>
            <p:extLst>
              <p:ext uri="{D42A27DB-BD31-4B8C-83A1-F6EECF244321}">
                <p14:modId xmlns:p14="http://schemas.microsoft.com/office/powerpoint/2010/main" val="1763819899"/>
              </p:ext>
            </p:extLst>
          </p:nvPr>
        </p:nvGraphicFramePr>
        <p:xfrm>
          <a:off x="265989" y="2920436"/>
          <a:ext cx="8680456" cy="3277250"/>
        </p:xfrm>
        <a:graphic>
          <a:graphicData uri="http://schemas.openxmlformats.org/drawingml/2006/table">
            <a:tbl>
              <a:tblPr firstRow="1" bandRow="1">
                <a:tableStyleId>{5C22544A-7EE6-4342-B048-85BDC9FD1C3A}</a:tableStyleId>
              </a:tblPr>
              <a:tblGrid>
                <a:gridCol w="1237786"/>
                <a:gridCol w="3167003"/>
                <a:gridCol w="3069141"/>
                <a:gridCol w="1206526"/>
              </a:tblGrid>
              <a:tr h="522675">
                <a:tc>
                  <a:txBody>
                    <a:bodyPr/>
                    <a:lstStyle/>
                    <a:p>
                      <a:pPr algn="l"/>
                      <a:r>
                        <a:rPr lang="en-US" sz="2000" dirty="0" smtClean="0"/>
                        <a:t>Name</a:t>
                      </a:r>
                      <a:endParaRPr lang="en-US" sz="2000" dirty="0"/>
                    </a:p>
                  </a:txBody>
                  <a:tcPr anchor="ctr"/>
                </a:tc>
                <a:tc>
                  <a:txBody>
                    <a:bodyPr/>
                    <a:lstStyle/>
                    <a:p>
                      <a:pPr algn="l"/>
                      <a:r>
                        <a:rPr lang="en-US" sz="2000" dirty="0" smtClean="0"/>
                        <a:t>Atomicity</a:t>
                      </a:r>
                      <a:r>
                        <a:rPr lang="en-US" sz="2000" baseline="0" dirty="0" smtClean="0"/>
                        <a:t> / Consistency</a:t>
                      </a:r>
                      <a:endParaRPr lang="en-US" sz="2000" dirty="0"/>
                    </a:p>
                  </a:txBody>
                  <a:tcPr anchor="ctr"/>
                </a:tc>
                <a:tc>
                  <a:txBody>
                    <a:bodyPr/>
                    <a:lstStyle/>
                    <a:p>
                      <a:pPr algn="l"/>
                      <a:r>
                        <a:rPr lang="en-US" sz="2000" dirty="0" smtClean="0"/>
                        <a:t>Durability / Replication</a:t>
                      </a:r>
                      <a:endParaRPr lang="en-US" sz="2000" dirty="0"/>
                    </a:p>
                  </a:txBody>
                  <a:tcPr anchor="ctr"/>
                </a:tc>
                <a:tc>
                  <a:txBody>
                    <a:bodyPr/>
                    <a:lstStyle/>
                    <a:p>
                      <a:pPr algn="l"/>
                      <a:r>
                        <a:rPr lang="en-US" sz="2000" dirty="0" smtClean="0"/>
                        <a:t>Latency</a:t>
                      </a:r>
                      <a:endParaRPr lang="en-US" sz="2000" dirty="0"/>
                    </a:p>
                  </a:txBody>
                  <a:tcPr anchor="ctr"/>
                </a:tc>
              </a:tr>
              <a:tr h="925776">
                <a:tc>
                  <a:txBody>
                    <a:bodyPr/>
                    <a:lstStyle/>
                    <a:p>
                      <a:r>
                        <a:rPr lang="en-US" b="1" dirty="0" err="1" smtClean="0"/>
                        <a:t>RAMCloud</a:t>
                      </a:r>
                      <a:endParaRPr lang="en-US" b="1" dirty="0"/>
                    </a:p>
                  </a:txBody>
                  <a:tcPr anchor="ctr"/>
                </a:tc>
                <a:tc>
                  <a:txBody>
                    <a:bodyPr/>
                    <a:lstStyle/>
                    <a:p>
                      <a:r>
                        <a:rPr lang="en-US" dirty="0" smtClean="0"/>
                        <a:t>Atomic single-key</a:t>
                      </a:r>
                      <a:r>
                        <a:rPr lang="en-US" baseline="0" dirty="0" smtClean="0"/>
                        <a:t> </a:t>
                      </a:r>
                      <a:r>
                        <a:rPr lang="en-US" dirty="0" smtClean="0"/>
                        <a:t>updates.</a:t>
                      </a:r>
                    </a:p>
                    <a:p>
                      <a:r>
                        <a:rPr lang="en-US" dirty="0" smtClean="0"/>
                        <a:t>Supports</a:t>
                      </a:r>
                      <a:r>
                        <a:rPr lang="en-US" baseline="0" dirty="0" smtClean="0"/>
                        <a:t> c</a:t>
                      </a:r>
                      <a:r>
                        <a:rPr lang="en-US" dirty="0" smtClean="0"/>
                        <a:t>ondition</a:t>
                      </a:r>
                      <a:r>
                        <a:rPr lang="en-US" baseline="0" dirty="0" smtClean="0"/>
                        <a:t>al updates</a:t>
                      </a:r>
                      <a:endParaRPr lang="en-US" dirty="0"/>
                    </a:p>
                  </a:txBody>
                  <a:tcPr anchor="ctr"/>
                </a:tc>
                <a:tc>
                  <a:txBody>
                    <a:bodyPr/>
                    <a:lstStyle/>
                    <a:p>
                      <a:r>
                        <a:rPr lang="en-US" baseline="0" dirty="0" smtClean="0"/>
                        <a:t>Data is replicated to other nodes (RAM) and written to disk asynchronously</a:t>
                      </a:r>
                      <a:endParaRPr lang="en-US" dirty="0"/>
                    </a:p>
                  </a:txBody>
                  <a:tcPr anchor="ctr"/>
                </a:tc>
                <a:tc>
                  <a:txBody>
                    <a:bodyPr/>
                    <a:lstStyle/>
                    <a:p>
                      <a:r>
                        <a:rPr lang="en-US" dirty="0" smtClean="0"/>
                        <a:t>Ultra-low</a:t>
                      </a:r>
                      <a:endParaRPr lang="en-US" dirty="0"/>
                    </a:p>
                  </a:txBody>
                  <a:tcPr anchor="ctr"/>
                </a:tc>
              </a:tr>
              <a:tr h="526451">
                <a:tc>
                  <a:txBody>
                    <a:bodyPr/>
                    <a:lstStyle/>
                    <a:p>
                      <a:r>
                        <a:rPr lang="en-US" b="1" dirty="0" err="1" smtClean="0"/>
                        <a:t>Aerospike</a:t>
                      </a:r>
                      <a:endParaRPr lang="en-US" b="1" dirty="0"/>
                    </a:p>
                  </a:txBody>
                  <a:tcPr anchor="ctr"/>
                </a:tc>
                <a:tc>
                  <a:txBody>
                    <a:bodyPr/>
                    <a:lstStyle/>
                    <a:p>
                      <a:r>
                        <a:rPr lang="en-US" dirty="0" smtClean="0"/>
                        <a:t>Atomic single-key update. Supports atomic multi-key reads</a:t>
                      </a:r>
                      <a:endParaRPr lang="en-US" dirty="0"/>
                    </a:p>
                  </a:txBody>
                  <a:tcPr anchor="ctr"/>
                </a:tc>
                <a:tc>
                  <a:txBody>
                    <a:bodyPr/>
                    <a:lstStyle/>
                    <a:p>
                      <a:r>
                        <a:rPr lang="en-US" dirty="0" smtClean="0"/>
                        <a:t>Data is replicated and written</a:t>
                      </a:r>
                      <a:r>
                        <a:rPr lang="en-US" baseline="0" dirty="0" smtClean="0"/>
                        <a:t> to disk sync/asynchronously</a:t>
                      </a:r>
                      <a:endParaRPr lang="en-US" dirty="0"/>
                    </a:p>
                  </a:txBody>
                  <a:tcPr anchor="ctr"/>
                </a:tc>
                <a:tc>
                  <a:txBody>
                    <a:bodyPr/>
                    <a:lstStyle/>
                    <a:p>
                      <a:r>
                        <a:rPr lang="en-US" dirty="0" smtClean="0"/>
                        <a:t>Low</a:t>
                      </a:r>
                      <a:endParaRPr lang="en-US" dirty="0"/>
                    </a:p>
                  </a:txBody>
                  <a:tcPr anchor="ctr"/>
                </a:tc>
              </a:tr>
              <a:tr h="526451">
                <a:tc>
                  <a:txBody>
                    <a:bodyPr/>
                    <a:lstStyle/>
                    <a:p>
                      <a:r>
                        <a:rPr lang="en-US" b="1" dirty="0" smtClean="0"/>
                        <a:t>Cassandra</a:t>
                      </a:r>
                      <a:endParaRPr lang="en-US" b="1" dirty="0"/>
                    </a:p>
                  </a:txBody>
                  <a:tcPr anchor="ctr"/>
                </a:tc>
                <a:tc>
                  <a:txBody>
                    <a:bodyPr/>
                    <a:lstStyle/>
                    <a:p>
                      <a:r>
                        <a:rPr lang="en-US" dirty="0" smtClean="0"/>
                        <a:t>Tunable / </a:t>
                      </a:r>
                      <a:r>
                        <a:rPr lang="en-US" dirty="0" err="1" smtClean="0"/>
                        <a:t>linearizable</a:t>
                      </a:r>
                      <a:r>
                        <a:rPr lang="en-US" baseline="0" dirty="0" smtClean="0"/>
                        <a:t> consistency</a:t>
                      </a:r>
                    </a:p>
                    <a:p>
                      <a:r>
                        <a:rPr lang="en-US" baseline="0" dirty="0" smtClean="0"/>
                        <a:t>No atomic writes across replicas</a:t>
                      </a:r>
                      <a:endParaRPr lang="en-US" dirty="0"/>
                    </a:p>
                  </a:txBody>
                  <a:tcPr anchor="ct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Data is replicated and written</a:t>
                      </a:r>
                      <a:r>
                        <a:rPr lang="en-US" baseline="0" dirty="0" smtClean="0"/>
                        <a:t> to disk sync/asynchronously</a:t>
                      </a:r>
                      <a:endParaRPr lang="en-US" dirty="0" smtClean="0"/>
                    </a:p>
                  </a:txBody>
                  <a:tcPr anchor="ctr"/>
                </a:tc>
                <a:tc>
                  <a:txBody>
                    <a:bodyPr/>
                    <a:lstStyle/>
                    <a:p>
                      <a:r>
                        <a:rPr lang="en-US" dirty="0" smtClean="0"/>
                        <a:t>Low -Medium</a:t>
                      </a:r>
                      <a:endParaRPr lang="en-US" dirty="0"/>
                    </a:p>
                  </a:txBody>
                  <a:tcPr anchor="ctr"/>
                </a:tc>
              </a:tr>
            </a:tbl>
          </a:graphicData>
        </a:graphic>
      </p:graphicFrame>
      <p:sp>
        <p:nvSpPr>
          <p:cNvPr id="3" name="TextBox 2"/>
          <p:cNvSpPr txBox="1"/>
          <p:nvPr/>
        </p:nvSpPr>
        <p:spPr>
          <a:xfrm>
            <a:off x="-493889" y="4416778"/>
            <a:ext cx="184666"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2697454279"/>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28046" y="302842"/>
            <a:ext cx="1888483" cy="553998"/>
          </a:xfrm>
          <a:prstGeom prst="rect">
            <a:avLst/>
          </a:prstGeom>
          <a:noFill/>
        </p:spPr>
        <p:txBody>
          <a:bodyPr wrap="none" rtlCol="0">
            <a:spAutoFit/>
          </a:bodyPr>
          <a:lstStyle/>
          <a:p>
            <a:r>
              <a:rPr lang="en-US" sz="3000" b="1" dirty="0" err="1" smtClean="0"/>
              <a:t>RAMCloud</a:t>
            </a:r>
            <a:endParaRPr lang="en-US" sz="3000" b="1" dirty="0"/>
          </a:p>
        </p:txBody>
      </p:sp>
      <p:sp>
        <p:nvSpPr>
          <p:cNvPr id="11" name="TextBox 10"/>
          <p:cNvSpPr txBox="1"/>
          <p:nvPr/>
        </p:nvSpPr>
        <p:spPr>
          <a:xfrm>
            <a:off x="5334000" y="4704223"/>
            <a:ext cx="3657600" cy="2077577"/>
          </a:xfrm>
          <a:prstGeom prst="rect">
            <a:avLst/>
          </a:prstGeom>
          <a:noFill/>
          <a:ln>
            <a:solidFill>
              <a:schemeClr val="tx1"/>
            </a:solidFill>
          </a:ln>
        </p:spPr>
        <p:txBody>
          <a:bodyPr wrap="none" rtlCol="0">
            <a:noAutofit/>
          </a:bodyPr>
          <a:lstStyle/>
          <a:p>
            <a:r>
              <a:rPr lang="en-US" dirty="0" smtClean="0"/>
              <a:t>Latency / Bandwidth:</a:t>
            </a:r>
          </a:p>
          <a:p>
            <a:pPr marL="285750" indent="-285750">
              <a:buFont typeface="Arial"/>
              <a:buChar char="•"/>
            </a:pPr>
            <a:r>
              <a:rPr lang="en-US" dirty="0" smtClean="0"/>
              <a:t>67</a:t>
            </a:r>
            <a:r>
              <a:rPr lang="en-US" dirty="0"/>
              <a:t>-107% higher read </a:t>
            </a:r>
            <a:r>
              <a:rPr lang="en-US" dirty="0" smtClean="0"/>
              <a:t>bandwidth</a:t>
            </a:r>
          </a:p>
          <a:p>
            <a:pPr marL="285750" indent="-285750">
              <a:buFont typeface="Arial"/>
              <a:buChar char="•"/>
            </a:pPr>
            <a:r>
              <a:rPr lang="en-US" dirty="0" smtClean="0"/>
              <a:t>45-</a:t>
            </a:r>
            <a:r>
              <a:rPr lang="en-US" dirty="0"/>
              <a:t>53% lower read </a:t>
            </a:r>
            <a:r>
              <a:rPr lang="en-US" dirty="0" smtClean="0"/>
              <a:t>latency</a:t>
            </a:r>
          </a:p>
          <a:p>
            <a:endParaRPr lang="en-US" dirty="0" smtClean="0"/>
          </a:p>
          <a:p>
            <a:r>
              <a:rPr lang="en-US" dirty="0" smtClean="0"/>
              <a:t>Challenges:</a:t>
            </a:r>
          </a:p>
          <a:p>
            <a:pPr marL="285750" indent="-285750">
              <a:buFont typeface="Arial"/>
              <a:buChar char="•"/>
            </a:pPr>
            <a:r>
              <a:rPr lang="en-US" dirty="0" smtClean="0"/>
              <a:t>ACID multi-key transactions with</a:t>
            </a:r>
          </a:p>
          <a:p>
            <a:r>
              <a:rPr lang="en-US" dirty="0" smtClean="0"/>
              <a:t> low-latency and at scale</a:t>
            </a:r>
          </a:p>
          <a:p>
            <a:endParaRPr lang="en-US" dirty="0"/>
          </a:p>
        </p:txBody>
      </p:sp>
      <p:pic>
        <p:nvPicPr>
          <p:cNvPr id="12" name="Picture 11" descr="ramcloud_benchmark_bw_illust.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96055" y="913284"/>
            <a:ext cx="3822341" cy="3690056"/>
          </a:xfrm>
          <a:prstGeom prst="rect">
            <a:avLst/>
          </a:prstGeom>
        </p:spPr>
      </p:pic>
      <p:sp>
        <p:nvSpPr>
          <p:cNvPr id="13" name="TextBox 12"/>
          <p:cNvSpPr txBox="1"/>
          <p:nvPr/>
        </p:nvSpPr>
        <p:spPr>
          <a:xfrm>
            <a:off x="522111" y="2398889"/>
            <a:ext cx="184666" cy="369332"/>
          </a:xfrm>
          <a:prstGeom prst="rect">
            <a:avLst/>
          </a:prstGeom>
          <a:noFill/>
        </p:spPr>
        <p:txBody>
          <a:bodyPr wrap="none" rtlCol="0">
            <a:spAutoFit/>
          </a:bodyPr>
          <a:lstStyle/>
          <a:p>
            <a:endParaRPr lang="en-US" dirty="0"/>
          </a:p>
        </p:txBody>
      </p:sp>
      <p:sp>
        <p:nvSpPr>
          <p:cNvPr id="14" name="TextBox 13"/>
          <p:cNvSpPr txBox="1"/>
          <p:nvPr/>
        </p:nvSpPr>
        <p:spPr>
          <a:xfrm>
            <a:off x="818444" y="3048000"/>
            <a:ext cx="184666" cy="369332"/>
          </a:xfrm>
          <a:prstGeom prst="rect">
            <a:avLst/>
          </a:prstGeom>
          <a:noFill/>
        </p:spPr>
        <p:txBody>
          <a:bodyPr wrap="none" rtlCol="0">
            <a:spAutoFit/>
          </a:bodyPr>
          <a:lstStyle/>
          <a:p>
            <a:endParaRPr lang="en-US" dirty="0"/>
          </a:p>
        </p:txBody>
      </p:sp>
      <p:pic>
        <p:nvPicPr>
          <p:cNvPr id="15" name="Picture 14" descr="ramcloud_benchmark_lat_illus.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3914" y="913284"/>
            <a:ext cx="3580197" cy="3674947"/>
          </a:xfrm>
          <a:prstGeom prst="rect">
            <a:avLst/>
          </a:prstGeom>
        </p:spPr>
      </p:pic>
      <p:sp>
        <p:nvSpPr>
          <p:cNvPr id="8" name="TextBox 7"/>
          <p:cNvSpPr txBox="1"/>
          <p:nvPr/>
        </p:nvSpPr>
        <p:spPr>
          <a:xfrm>
            <a:off x="228600" y="4704223"/>
            <a:ext cx="5029200" cy="2077577"/>
          </a:xfrm>
          <a:prstGeom prst="rect">
            <a:avLst/>
          </a:prstGeom>
          <a:noFill/>
          <a:ln>
            <a:solidFill>
              <a:schemeClr val="tx1"/>
            </a:solidFill>
          </a:ln>
        </p:spPr>
        <p:txBody>
          <a:bodyPr wrap="none" rtlCol="0">
            <a:noAutofit/>
          </a:bodyPr>
          <a:lstStyle/>
          <a:p>
            <a:r>
              <a:rPr lang="en-US" dirty="0" err="1" smtClean="0"/>
              <a:t>ClusterPerf</a:t>
            </a:r>
            <a:r>
              <a:rPr lang="en-US" dirty="0" smtClean="0"/>
              <a:t>: </a:t>
            </a:r>
          </a:p>
          <a:p>
            <a:pPr marL="285750" indent="-285750">
              <a:buFont typeface="Arial"/>
              <a:buChar char="•"/>
            </a:pPr>
            <a:r>
              <a:rPr lang="en-US" dirty="0" err="1" smtClean="0"/>
              <a:t>RAMCloud</a:t>
            </a:r>
            <a:r>
              <a:rPr lang="en-US" dirty="0" smtClean="0"/>
              <a:t> test suite (</a:t>
            </a:r>
            <a:r>
              <a:rPr lang="en-US" dirty="0" err="1" smtClean="0"/>
              <a:t>eg</a:t>
            </a:r>
            <a:r>
              <a:rPr lang="en-US" dirty="0" smtClean="0"/>
              <a:t>., </a:t>
            </a:r>
            <a:r>
              <a:rPr lang="en-US" dirty="0" err="1" smtClean="0"/>
              <a:t>multiReads</a:t>
            </a:r>
            <a:r>
              <a:rPr lang="en-US" dirty="0" smtClean="0"/>
              <a:t>, broadcasts)</a:t>
            </a:r>
          </a:p>
          <a:p>
            <a:pPr marL="285750" indent="-285750">
              <a:buFont typeface="Arial"/>
              <a:buChar char="•"/>
            </a:pPr>
            <a:r>
              <a:rPr lang="en-US" dirty="0" smtClean="0"/>
              <a:t>We use the ‘basic’ test (sequential read/write of </a:t>
            </a:r>
          </a:p>
          <a:p>
            <a:r>
              <a:rPr lang="en-US" dirty="0" smtClean="0"/>
              <a:t>random objects)</a:t>
            </a:r>
          </a:p>
          <a:p>
            <a:pPr marL="285750" indent="-285750">
              <a:buFontTx/>
              <a:buChar char="-"/>
            </a:pPr>
            <a:endParaRPr lang="en-US" dirty="0"/>
          </a:p>
          <a:p>
            <a:r>
              <a:rPr lang="en-US" dirty="0" err="1" smtClean="0"/>
              <a:t>RAMCloud</a:t>
            </a:r>
            <a:r>
              <a:rPr lang="en-US" dirty="0" smtClean="0"/>
              <a:t>:</a:t>
            </a:r>
          </a:p>
          <a:p>
            <a:pPr marL="285750" indent="-285750">
              <a:buFont typeface="Arial"/>
              <a:buChar char="•"/>
            </a:pPr>
            <a:r>
              <a:rPr lang="en-US" dirty="0" smtClean="0"/>
              <a:t>4 nodes, replication factor = 0</a:t>
            </a:r>
          </a:p>
          <a:p>
            <a:pPr marL="285750" indent="-285750">
              <a:buFontTx/>
              <a:buChar char="-"/>
            </a:pPr>
            <a:endParaRPr lang="en-US" dirty="0" smtClean="0"/>
          </a:p>
        </p:txBody>
      </p:sp>
    </p:spTree>
    <p:extLst>
      <p:ext uri="{BB962C8B-B14F-4D97-AF65-F5344CB8AC3E}">
        <p14:creationId xmlns:p14="http://schemas.microsoft.com/office/powerpoint/2010/main" val="863801886"/>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28046" y="302842"/>
            <a:ext cx="4939386" cy="553998"/>
          </a:xfrm>
          <a:prstGeom prst="rect">
            <a:avLst/>
          </a:prstGeom>
          <a:noFill/>
        </p:spPr>
        <p:txBody>
          <a:bodyPr wrap="none" rtlCol="0">
            <a:spAutoFit/>
          </a:bodyPr>
          <a:lstStyle/>
          <a:p>
            <a:r>
              <a:rPr lang="en-US" sz="3000" b="1" dirty="0" err="1" smtClean="0"/>
              <a:t>AeroSpike</a:t>
            </a:r>
            <a:r>
              <a:rPr lang="en-US" sz="3000" b="1" dirty="0" smtClean="0"/>
              <a:t> + Cassandra (YCSB)</a:t>
            </a:r>
            <a:endParaRPr lang="en-US" sz="3000" b="1" dirty="0"/>
          </a:p>
        </p:txBody>
      </p:sp>
      <p:sp>
        <p:nvSpPr>
          <p:cNvPr id="6" name="TextBox 5"/>
          <p:cNvSpPr txBox="1"/>
          <p:nvPr/>
        </p:nvSpPr>
        <p:spPr>
          <a:xfrm>
            <a:off x="304800" y="4800600"/>
            <a:ext cx="4249569" cy="1738910"/>
          </a:xfrm>
          <a:prstGeom prst="rect">
            <a:avLst/>
          </a:prstGeom>
          <a:noFill/>
          <a:ln>
            <a:solidFill>
              <a:schemeClr val="tx1"/>
            </a:solidFill>
          </a:ln>
        </p:spPr>
        <p:txBody>
          <a:bodyPr wrap="none" rtlCol="0">
            <a:normAutofit/>
          </a:bodyPr>
          <a:lstStyle/>
          <a:p>
            <a:r>
              <a:rPr lang="en-US" dirty="0"/>
              <a:t>YCSB:</a:t>
            </a:r>
          </a:p>
          <a:p>
            <a:pPr marL="285750" indent="-285750">
              <a:buFont typeface="Arial"/>
              <a:buChar char="•"/>
            </a:pPr>
            <a:r>
              <a:rPr lang="en-US" dirty="0"/>
              <a:t>32 concurrent </a:t>
            </a:r>
            <a:r>
              <a:rPr lang="en-US" dirty="0" smtClean="0"/>
              <a:t>clients</a:t>
            </a:r>
          </a:p>
          <a:p>
            <a:pPr marL="285750" indent="-285750">
              <a:buFont typeface="Arial"/>
              <a:buChar char="•"/>
            </a:pPr>
            <a:r>
              <a:rPr lang="en-US" dirty="0" smtClean="0"/>
              <a:t>6 workloads</a:t>
            </a:r>
          </a:p>
          <a:p>
            <a:r>
              <a:rPr lang="en-US" dirty="0" err="1" smtClean="0"/>
              <a:t>Aerospike</a:t>
            </a:r>
            <a:r>
              <a:rPr lang="en-US" dirty="0" smtClean="0"/>
              <a:t> and Cassandra:</a:t>
            </a:r>
          </a:p>
          <a:p>
            <a:pPr marL="285750" indent="-285750">
              <a:buFont typeface="Arial"/>
              <a:buChar char="•"/>
            </a:pPr>
            <a:r>
              <a:rPr lang="en-US" dirty="0" smtClean="0"/>
              <a:t>4 nodes</a:t>
            </a:r>
          </a:p>
          <a:p>
            <a:pPr marL="285750" indent="-285750">
              <a:buFont typeface="Arial"/>
              <a:buChar char="•"/>
            </a:pPr>
            <a:r>
              <a:rPr lang="en-US" dirty="0" smtClean="0"/>
              <a:t>Replication factor=3</a:t>
            </a:r>
            <a:endParaRPr lang="en-US" dirty="0"/>
          </a:p>
          <a:p>
            <a:endParaRPr lang="en-US" dirty="0"/>
          </a:p>
        </p:txBody>
      </p:sp>
      <p:pic>
        <p:nvPicPr>
          <p:cNvPr id="8" name="Picture 7" descr="aero_cass_ycsb_read_lat_illust.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 y="838200"/>
            <a:ext cx="4114800" cy="4058433"/>
          </a:xfrm>
          <a:prstGeom prst="rect">
            <a:avLst/>
          </a:prstGeom>
        </p:spPr>
      </p:pic>
      <p:pic>
        <p:nvPicPr>
          <p:cNvPr id="9" name="Picture 8" descr="aero_cass_ycsb_throughput_illust.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0" y="914400"/>
            <a:ext cx="4299255" cy="3733800"/>
          </a:xfrm>
          <a:prstGeom prst="rect">
            <a:avLst/>
          </a:prstGeom>
        </p:spPr>
      </p:pic>
      <p:sp>
        <p:nvSpPr>
          <p:cNvPr id="11" name="TextBox 10"/>
          <p:cNvSpPr txBox="1"/>
          <p:nvPr/>
        </p:nvSpPr>
        <p:spPr>
          <a:xfrm>
            <a:off x="4724400" y="4800600"/>
            <a:ext cx="4249569" cy="1738910"/>
          </a:xfrm>
          <a:prstGeom prst="rect">
            <a:avLst/>
          </a:prstGeom>
          <a:noFill/>
          <a:ln>
            <a:solidFill>
              <a:schemeClr val="tx1"/>
            </a:solidFill>
          </a:ln>
        </p:spPr>
        <p:txBody>
          <a:bodyPr wrap="none" rtlCol="0">
            <a:normAutofit/>
          </a:bodyPr>
          <a:lstStyle/>
          <a:p>
            <a:r>
              <a:rPr lang="en-US" dirty="0" smtClean="0"/>
              <a:t>YCSB results:</a:t>
            </a:r>
            <a:endParaRPr lang="en-US" dirty="0"/>
          </a:p>
          <a:p>
            <a:pPr marL="285750" indent="-285750">
              <a:buFont typeface="Arial"/>
              <a:buChar char="•"/>
            </a:pPr>
            <a:r>
              <a:rPr lang="en-US" dirty="0"/>
              <a:t>Sub-</a:t>
            </a:r>
            <a:r>
              <a:rPr lang="en-US" dirty="0" err="1"/>
              <a:t>milisecond</a:t>
            </a:r>
            <a:r>
              <a:rPr lang="en-US" dirty="0"/>
              <a:t> average read latency for </a:t>
            </a:r>
          </a:p>
          <a:p>
            <a:r>
              <a:rPr lang="en-US" dirty="0"/>
              <a:t>both </a:t>
            </a:r>
            <a:r>
              <a:rPr lang="en-US" dirty="0" err="1"/>
              <a:t>Aerospike</a:t>
            </a:r>
            <a:r>
              <a:rPr lang="en-US" dirty="0"/>
              <a:t> and Cassandra</a:t>
            </a:r>
          </a:p>
          <a:p>
            <a:endParaRPr lang="en-US" dirty="0"/>
          </a:p>
        </p:txBody>
      </p:sp>
    </p:spTree>
    <p:extLst>
      <p:ext uri="{BB962C8B-B14F-4D97-AF65-F5344CB8AC3E}">
        <p14:creationId xmlns:p14="http://schemas.microsoft.com/office/powerpoint/2010/main" val="743694307"/>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4"/>
          <p:cNvSpPr txBox="1">
            <a:spLocks/>
          </p:cNvSpPr>
          <p:nvPr/>
        </p:nvSpPr>
        <p:spPr>
          <a:xfrm>
            <a:off x="182562" y="533400"/>
            <a:ext cx="8732837" cy="762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smtClean="0">
                <a:ea typeface="ＭＳ Ｐゴシック" charset="-128"/>
              </a:rPr>
              <a:t>Application Benchmarking</a:t>
            </a:r>
          </a:p>
          <a:p>
            <a:r>
              <a:rPr lang="en-US" dirty="0" smtClean="0">
                <a:ea typeface="ＭＳ Ｐゴシック" charset="-128"/>
              </a:rPr>
              <a:t> on Firebox 0</a:t>
            </a:r>
            <a:endParaRPr lang="en-US" dirty="0">
              <a:ea typeface="ＭＳ Ｐゴシック" charset="-128"/>
            </a:endParaRPr>
          </a:p>
        </p:txBody>
      </p:sp>
      <p:grpSp>
        <p:nvGrpSpPr>
          <p:cNvPr id="2" name="Group 1"/>
          <p:cNvGrpSpPr/>
          <p:nvPr/>
        </p:nvGrpSpPr>
        <p:grpSpPr>
          <a:xfrm>
            <a:off x="609600" y="1905000"/>
            <a:ext cx="8295335" cy="4002174"/>
            <a:chOff x="685800" y="1539367"/>
            <a:chExt cx="8295335" cy="3163974"/>
          </a:xfrm>
        </p:grpSpPr>
        <p:sp>
          <p:nvSpPr>
            <p:cNvPr id="9" name="Rectangle 8"/>
            <p:cNvSpPr/>
            <p:nvPr/>
          </p:nvSpPr>
          <p:spPr bwMode="auto">
            <a:xfrm>
              <a:off x="685800" y="4283455"/>
              <a:ext cx="7109232" cy="419886"/>
            </a:xfrm>
            <a:prstGeom prst="rect">
              <a:avLst/>
            </a:prstGeom>
            <a:solidFill>
              <a:schemeClr val="accent1">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effectLst/>
                  <a:latin typeface="Allerton"/>
                  <a:ea typeface="ＭＳ Ｐゴシック" pitchFamily="-65" charset="-128"/>
                  <a:cs typeface="Allerton"/>
                </a:rPr>
                <a:t>“WSC Executive” (</a:t>
              </a:r>
              <a:r>
                <a:rPr kumimoji="0" lang="en-US" sz="1600" b="1" i="0" u="none" strike="noStrike" cap="none" normalizeH="0" baseline="0" dirty="0" err="1" smtClean="0">
                  <a:ln>
                    <a:noFill/>
                  </a:ln>
                  <a:effectLst/>
                  <a:latin typeface="Allerton"/>
                  <a:ea typeface="ＭＳ Ｐゴシック" pitchFamily="-65" charset="-128"/>
                  <a:cs typeface="Allerton"/>
                </a:rPr>
                <a:t>Xen</a:t>
              </a:r>
              <a:r>
                <a:rPr kumimoji="0" lang="en-US" sz="1600" b="0" i="0" u="none" strike="noStrike" cap="none" normalizeH="0" baseline="0" dirty="0" smtClean="0">
                  <a:ln>
                    <a:noFill/>
                  </a:ln>
                  <a:effectLst/>
                  <a:latin typeface="Allerton"/>
                  <a:ea typeface="ＭＳ Ｐゴシック" pitchFamily="-65" charset="-128"/>
                  <a:cs typeface="Allerton"/>
                </a:rPr>
                <a:t> + resource partitioning)</a:t>
              </a:r>
              <a:endParaRPr kumimoji="0" lang="en-US" sz="1600" b="0" i="0" u="none" strike="noStrike" cap="none" normalizeH="0" baseline="0" dirty="0">
                <a:ln>
                  <a:noFill/>
                </a:ln>
                <a:effectLst/>
                <a:latin typeface="Allerton"/>
                <a:ea typeface="ＭＳ Ｐゴシック" pitchFamily="-65" charset="-128"/>
                <a:cs typeface="Allerton"/>
              </a:endParaRPr>
            </a:p>
          </p:txBody>
        </p:sp>
        <p:sp>
          <p:nvSpPr>
            <p:cNvPr id="10" name="Rectangle 9"/>
            <p:cNvSpPr/>
            <p:nvPr/>
          </p:nvSpPr>
          <p:spPr bwMode="auto">
            <a:xfrm>
              <a:off x="685800" y="3762552"/>
              <a:ext cx="5006010" cy="419886"/>
            </a:xfrm>
            <a:prstGeom prst="rect">
              <a:avLst/>
            </a:prstGeom>
            <a:solidFill>
              <a:schemeClr val="accent1">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effectLst/>
                  <a:latin typeface="Allerton"/>
                  <a:ea typeface="ＭＳ Ｐゴシック" pitchFamily="-65" charset="-128"/>
                  <a:cs typeface="Allerton"/>
                </a:rPr>
                <a:t>Bulk Memory API (</a:t>
              </a:r>
              <a:r>
                <a:rPr kumimoji="0" lang="en-US" sz="1600" b="1" i="0" u="none" strike="noStrike" cap="none" normalizeH="0" baseline="0" dirty="0" err="1" smtClean="0">
                  <a:ln>
                    <a:noFill/>
                  </a:ln>
                  <a:effectLst/>
                  <a:latin typeface="Allerton"/>
                  <a:ea typeface="ＭＳ Ｐゴシック" pitchFamily="-65" charset="-128"/>
                  <a:cs typeface="Allerton"/>
                </a:rPr>
                <a:t>RAMCloud</a:t>
              </a:r>
              <a:r>
                <a:rPr kumimoji="0" lang="en-US" sz="1600" b="0" i="0" u="none" strike="noStrike" cap="none" normalizeH="0" baseline="0" dirty="0" smtClean="0">
                  <a:ln>
                    <a:noFill/>
                  </a:ln>
                  <a:effectLst/>
                  <a:latin typeface="Allerton"/>
                  <a:ea typeface="ＭＳ Ｐゴシック" pitchFamily="-65" charset="-128"/>
                  <a:cs typeface="Allerton"/>
                </a:rPr>
                <a:t> + transactions)</a:t>
              </a:r>
              <a:endParaRPr kumimoji="0" lang="en-US" sz="1600" b="0" i="0" u="none" strike="noStrike" cap="none" normalizeH="0" baseline="0" dirty="0">
                <a:ln>
                  <a:noFill/>
                </a:ln>
                <a:effectLst/>
                <a:latin typeface="Allerton"/>
                <a:ea typeface="ＭＳ Ｐゴシック" pitchFamily="-65" charset="-128"/>
                <a:cs typeface="Allerton"/>
              </a:endParaRPr>
            </a:p>
          </p:txBody>
        </p:sp>
        <p:sp>
          <p:nvSpPr>
            <p:cNvPr id="11" name="Rectangle 10"/>
            <p:cNvSpPr/>
            <p:nvPr/>
          </p:nvSpPr>
          <p:spPr bwMode="auto">
            <a:xfrm>
              <a:off x="685801" y="2645403"/>
              <a:ext cx="989615" cy="557990"/>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effectLst/>
                  <a:latin typeface="Allerton"/>
                  <a:ea typeface="ＭＳ Ｐゴシック" pitchFamily="-65" charset="-128"/>
                  <a:cs typeface="Allerton"/>
                </a:rPr>
                <a:t>Batch</a:t>
              </a:r>
              <a:endParaRPr kumimoji="0" lang="en-US" sz="1600" b="0" i="0" u="none" strike="noStrike" cap="none" normalizeH="0" baseline="0" dirty="0">
                <a:ln>
                  <a:noFill/>
                </a:ln>
                <a:effectLst/>
                <a:latin typeface="Allerton"/>
                <a:ea typeface="ＭＳ Ｐゴシック" pitchFamily="-65" charset="-128"/>
                <a:cs typeface="Allerton"/>
              </a:endParaRPr>
            </a:p>
          </p:txBody>
        </p:sp>
        <p:sp>
          <p:nvSpPr>
            <p:cNvPr id="12" name="Rectangle 11"/>
            <p:cNvSpPr/>
            <p:nvPr/>
          </p:nvSpPr>
          <p:spPr bwMode="auto">
            <a:xfrm>
              <a:off x="2922409" y="2645403"/>
              <a:ext cx="2769402" cy="557990"/>
            </a:xfrm>
            <a:prstGeom prst="rect">
              <a:avLst/>
            </a:prstGeom>
            <a:solidFill>
              <a:schemeClr val="accent3">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effectLst/>
                  <a:latin typeface="Allerton"/>
                  <a:ea typeface="ＭＳ Ｐゴシック" pitchFamily="-65" charset="-128"/>
                  <a:cs typeface="Allerton"/>
                </a:rPr>
                <a:t>Interactive</a:t>
              </a:r>
              <a:endParaRPr kumimoji="0" lang="en-US" sz="1600" b="0" i="0" u="none" strike="noStrike" cap="none" normalizeH="0" baseline="0" dirty="0">
                <a:ln>
                  <a:noFill/>
                </a:ln>
                <a:effectLst/>
                <a:latin typeface="Allerton"/>
                <a:ea typeface="ＭＳ Ｐゴシック" pitchFamily="-65" charset="-128"/>
                <a:cs typeface="Allerton"/>
              </a:endParaRPr>
            </a:p>
          </p:txBody>
        </p:sp>
        <p:sp>
          <p:nvSpPr>
            <p:cNvPr id="13" name="Rectangle 12"/>
            <p:cNvSpPr/>
            <p:nvPr/>
          </p:nvSpPr>
          <p:spPr bwMode="auto">
            <a:xfrm>
              <a:off x="685802" y="2085954"/>
              <a:ext cx="989614" cy="419886"/>
            </a:xfrm>
            <a:prstGeom prst="rect">
              <a:avLst/>
            </a:prstGeom>
            <a:solidFill>
              <a:schemeClr val="accent2">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err="1" smtClean="0">
                  <a:latin typeface="Allerton"/>
                  <a:ea typeface="ＭＳ Ｐゴシック" pitchFamily="-65" charset="-128"/>
                  <a:cs typeface="Allerton"/>
                </a:rPr>
                <a:t>Hadoop</a:t>
              </a:r>
              <a:endParaRPr kumimoji="0" lang="en-US" sz="1600" b="0" i="0" u="none" strike="noStrike" cap="none" normalizeH="0" baseline="0" dirty="0">
                <a:ln>
                  <a:noFill/>
                </a:ln>
                <a:solidFill>
                  <a:schemeClr val="tx1"/>
                </a:solidFill>
                <a:effectLst/>
                <a:latin typeface="Allerton"/>
                <a:ea typeface="ＭＳ Ｐゴシック" pitchFamily="-65" charset="-128"/>
                <a:cs typeface="Allerton"/>
              </a:endParaRPr>
            </a:p>
          </p:txBody>
        </p:sp>
        <p:sp>
          <p:nvSpPr>
            <p:cNvPr id="14" name="Rectangle 13"/>
            <p:cNvSpPr/>
            <p:nvPr/>
          </p:nvSpPr>
          <p:spPr bwMode="auto">
            <a:xfrm>
              <a:off x="1774870" y="2085954"/>
              <a:ext cx="986885" cy="419886"/>
            </a:xfrm>
            <a:prstGeom prst="rect">
              <a:avLst/>
            </a:prstGeom>
            <a:solidFill>
              <a:schemeClr val="accent2">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smtClean="0">
                  <a:latin typeface="Allerton"/>
                  <a:ea typeface="ＭＳ Ｐゴシック" pitchFamily="-65" charset="-128"/>
                  <a:cs typeface="Allerton"/>
                </a:rPr>
                <a:t>Spark</a:t>
              </a:r>
              <a:endParaRPr kumimoji="0" lang="en-US" sz="1600" b="0" i="0" u="none" strike="noStrike" cap="none" normalizeH="0" baseline="0" dirty="0">
                <a:ln>
                  <a:noFill/>
                </a:ln>
                <a:solidFill>
                  <a:schemeClr val="tx1"/>
                </a:solidFill>
                <a:effectLst/>
                <a:latin typeface="Allerton"/>
                <a:ea typeface="ＭＳ Ｐゴシック" pitchFamily="-65" charset="-128"/>
                <a:cs typeface="Allerton"/>
              </a:endParaRPr>
            </a:p>
          </p:txBody>
        </p:sp>
        <p:sp>
          <p:nvSpPr>
            <p:cNvPr id="15" name="Rectangle 14"/>
            <p:cNvSpPr/>
            <p:nvPr/>
          </p:nvSpPr>
          <p:spPr bwMode="auto">
            <a:xfrm>
              <a:off x="685801" y="1539367"/>
              <a:ext cx="989615" cy="419886"/>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smtClean="0">
                  <a:latin typeface="Allerton"/>
                  <a:ea typeface="ＭＳ Ｐゴシック" pitchFamily="-65" charset="-128"/>
                  <a:cs typeface="Allerton"/>
                </a:rPr>
                <a:t>App</a:t>
              </a:r>
              <a:endParaRPr kumimoji="0" lang="en-US" sz="1600" b="0" i="0" u="none" strike="noStrike" cap="none" normalizeH="0" baseline="0" dirty="0">
                <a:ln>
                  <a:noFill/>
                </a:ln>
                <a:solidFill>
                  <a:schemeClr val="tx1"/>
                </a:solidFill>
                <a:effectLst/>
                <a:latin typeface="Allerton"/>
                <a:ea typeface="ＭＳ Ｐゴシック" pitchFamily="-65" charset="-128"/>
                <a:cs typeface="Allerton"/>
              </a:endParaRPr>
            </a:p>
          </p:txBody>
        </p:sp>
        <p:sp>
          <p:nvSpPr>
            <p:cNvPr id="16" name="Rectangle 15"/>
            <p:cNvSpPr/>
            <p:nvPr/>
          </p:nvSpPr>
          <p:spPr bwMode="auto">
            <a:xfrm>
              <a:off x="1774870" y="1539367"/>
              <a:ext cx="986885" cy="419886"/>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smtClean="0">
                  <a:latin typeface="Allerton"/>
                  <a:ea typeface="ＭＳ Ｐゴシック" pitchFamily="-65" charset="-128"/>
                  <a:cs typeface="Allerton"/>
                </a:rPr>
                <a:t>App</a:t>
              </a:r>
              <a:endParaRPr kumimoji="0" lang="en-US" sz="1600" b="0" i="0" u="none" strike="noStrike" cap="none" normalizeH="0" baseline="0" dirty="0">
                <a:ln>
                  <a:noFill/>
                </a:ln>
                <a:solidFill>
                  <a:schemeClr val="tx1"/>
                </a:solidFill>
                <a:effectLst/>
                <a:latin typeface="Allerton"/>
                <a:ea typeface="ＭＳ Ｐゴシック" pitchFamily="-65" charset="-128"/>
                <a:cs typeface="Allerton"/>
              </a:endParaRPr>
            </a:p>
          </p:txBody>
        </p:sp>
        <p:sp>
          <p:nvSpPr>
            <p:cNvPr id="17" name="Rectangle 16"/>
            <p:cNvSpPr/>
            <p:nvPr/>
          </p:nvSpPr>
          <p:spPr bwMode="auto">
            <a:xfrm>
              <a:off x="685802" y="3203393"/>
              <a:ext cx="5006010" cy="419886"/>
            </a:xfrm>
            <a:prstGeom prst="rect">
              <a:avLst/>
            </a:prstGeom>
            <a:solidFill>
              <a:schemeClr val="accent1">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effectLst/>
                  <a:latin typeface="Allerton"/>
                  <a:ea typeface="ＭＳ Ｐゴシック" pitchFamily="-65" charset="-128"/>
                  <a:cs typeface="Allerton"/>
                </a:rPr>
                <a:t>Cluster Manager (</a:t>
              </a:r>
              <a:r>
                <a:rPr kumimoji="0" lang="en-US" sz="1600" b="1" i="0" u="none" strike="noStrike" cap="none" normalizeH="0" baseline="0" dirty="0" err="1" smtClean="0">
                  <a:ln>
                    <a:noFill/>
                  </a:ln>
                  <a:effectLst/>
                  <a:latin typeface="Allerton"/>
                  <a:ea typeface="ＭＳ Ｐゴシック" pitchFamily="-65" charset="-128"/>
                  <a:cs typeface="Allerton"/>
                </a:rPr>
                <a:t>Mesos</a:t>
              </a:r>
              <a:r>
                <a:rPr kumimoji="0" lang="en-US" sz="1600" b="0" i="0" u="none" strike="noStrike" cap="none" normalizeH="0" baseline="0" dirty="0" smtClean="0">
                  <a:ln>
                    <a:noFill/>
                  </a:ln>
                  <a:effectLst/>
                  <a:latin typeface="Allerton"/>
                  <a:ea typeface="ＭＳ Ｐゴシック" pitchFamily="-65" charset="-128"/>
                  <a:cs typeface="Allerton"/>
                </a:rPr>
                <a:t> + interactive)</a:t>
              </a:r>
              <a:endParaRPr kumimoji="0" lang="en-US" sz="1600" b="0" i="0" u="none" strike="noStrike" cap="none" normalizeH="0" baseline="0" dirty="0">
                <a:ln>
                  <a:noFill/>
                </a:ln>
                <a:effectLst/>
                <a:latin typeface="Allerton"/>
                <a:ea typeface="ＭＳ Ｐゴシック" pitchFamily="-65" charset="-128"/>
                <a:cs typeface="Allerton"/>
              </a:endParaRPr>
            </a:p>
          </p:txBody>
        </p:sp>
        <p:sp>
          <p:nvSpPr>
            <p:cNvPr id="18" name="Rectangle 17"/>
            <p:cNvSpPr/>
            <p:nvPr/>
          </p:nvSpPr>
          <p:spPr bwMode="auto">
            <a:xfrm>
              <a:off x="1774870" y="2643944"/>
              <a:ext cx="989615" cy="557990"/>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effectLst/>
                  <a:latin typeface="Allerton"/>
                  <a:ea typeface="ＭＳ Ｐゴシック" pitchFamily="-65" charset="-128"/>
                  <a:cs typeface="Allerton"/>
                </a:rPr>
                <a:t>Batch</a:t>
              </a:r>
              <a:endParaRPr kumimoji="0" lang="en-US" sz="1600" b="0" i="0" u="none" strike="noStrike" cap="none" normalizeH="0" baseline="0" dirty="0">
                <a:ln>
                  <a:noFill/>
                </a:ln>
                <a:effectLst/>
                <a:latin typeface="Allerton"/>
                <a:ea typeface="ＭＳ Ｐゴシック" pitchFamily="-65" charset="-128"/>
                <a:cs typeface="Allerton"/>
              </a:endParaRPr>
            </a:p>
          </p:txBody>
        </p:sp>
        <p:sp>
          <p:nvSpPr>
            <p:cNvPr id="19" name="Rectangle 18"/>
            <p:cNvSpPr/>
            <p:nvPr/>
          </p:nvSpPr>
          <p:spPr bwMode="auto">
            <a:xfrm>
              <a:off x="5766132" y="1630649"/>
              <a:ext cx="188887" cy="186019"/>
            </a:xfrm>
            <a:prstGeom prst="rect">
              <a:avLst/>
            </a:prstGeom>
            <a:solidFill>
              <a:schemeClr val="accent3">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a:ln>
                  <a:noFill/>
                </a:ln>
                <a:solidFill>
                  <a:schemeClr val="tx1"/>
                </a:solidFill>
                <a:effectLst/>
                <a:latin typeface="Allerton"/>
                <a:ea typeface="ＭＳ Ｐゴシック" pitchFamily="-65" charset="-128"/>
                <a:cs typeface="Allerton"/>
              </a:endParaRPr>
            </a:p>
          </p:txBody>
        </p:sp>
        <p:sp>
          <p:nvSpPr>
            <p:cNvPr id="20" name="Rectangle 19"/>
            <p:cNvSpPr/>
            <p:nvPr/>
          </p:nvSpPr>
          <p:spPr bwMode="auto">
            <a:xfrm>
              <a:off x="5943600" y="1599608"/>
              <a:ext cx="3037535" cy="714574"/>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defTabSz="914400" rtl="0" eaLnBrk="0" fontAlgn="base" latinLnBrk="0" hangingPunct="0">
                <a:lnSpc>
                  <a:spcPct val="130000"/>
                </a:lnSpc>
                <a:spcBef>
                  <a:spcPct val="0"/>
                </a:spcBef>
                <a:spcAft>
                  <a:spcPct val="0"/>
                </a:spcAft>
                <a:buClrTx/>
                <a:buSzTx/>
                <a:buFontTx/>
                <a:buNone/>
                <a:tabLst/>
              </a:pPr>
              <a:r>
                <a:rPr lang="en-US" sz="1600" dirty="0" smtClean="0">
                  <a:latin typeface="Allerton"/>
                  <a:ea typeface="ＭＳ Ｐゴシック" pitchFamily="-65" charset="-128"/>
                  <a:cs typeface="Allerton"/>
                </a:rPr>
                <a:t>New component</a:t>
              </a:r>
            </a:p>
            <a:p>
              <a:pPr marL="0" marR="0" indent="0" defTabSz="914400" rtl="0" eaLnBrk="0" fontAlgn="base" latinLnBrk="0" hangingPunct="0">
                <a:lnSpc>
                  <a:spcPct val="13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Allerton"/>
                  <a:ea typeface="ＭＳ Ｐゴシック" pitchFamily="-65" charset="-128"/>
                  <a:cs typeface="Allerton"/>
                </a:rPr>
                <a:t>Modified existing component</a:t>
              </a:r>
            </a:p>
            <a:p>
              <a:pPr marL="0" marR="0" indent="0" defTabSz="914400" rtl="0" eaLnBrk="0" fontAlgn="base" latinLnBrk="0" hangingPunct="0">
                <a:lnSpc>
                  <a:spcPct val="130000"/>
                </a:lnSpc>
                <a:spcBef>
                  <a:spcPct val="0"/>
                </a:spcBef>
                <a:spcAft>
                  <a:spcPct val="0"/>
                </a:spcAft>
                <a:buClrTx/>
                <a:buSzTx/>
                <a:buFontTx/>
                <a:buNone/>
                <a:tabLst/>
              </a:pPr>
              <a:r>
                <a:rPr lang="en-US" sz="1600" dirty="0" smtClean="0">
                  <a:latin typeface="Allerton"/>
                  <a:ea typeface="ＭＳ Ｐゴシック" pitchFamily="-65" charset="-128"/>
                  <a:cs typeface="Allerton"/>
                </a:rPr>
                <a:t>Unmodified existing component</a:t>
              </a:r>
              <a:endParaRPr kumimoji="0" lang="en-US" sz="1600" b="0" i="0" u="none" strike="noStrike" cap="none" normalizeH="0" baseline="0" dirty="0">
                <a:ln>
                  <a:noFill/>
                </a:ln>
                <a:solidFill>
                  <a:schemeClr val="tx1"/>
                </a:solidFill>
                <a:effectLst/>
                <a:latin typeface="Allerton"/>
                <a:ea typeface="ＭＳ Ｐゴシック" pitchFamily="-65" charset="-128"/>
                <a:cs typeface="Allerton"/>
              </a:endParaRPr>
            </a:p>
          </p:txBody>
        </p:sp>
        <p:sp>
          <p:nvSpPr>
            <p:cNvPr id="21" name="Rectangle 20"/>
            <p:cNvSpPr/>
            <p:nvPr/>
          </p:nvSpPr>
          <p:spPr bwMode="auto">
            <a:xfrm>
              <a:off x="5770212" y="1875749"/>
              <a:ext cx="188887" cy="186019"/>
            </a:xfrm>
            <a:prstGeom prst="rect">
              <a:avLst/>
            </a:prstGeom>
            <a:solidFill>
              <a:schemeClr val="accent1">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a:ln>
                  <a:noFill/>
                </a:ln>
                <a:solidFill>
                  <a:schemeClr val="tx1"/>
                </a:solidFill>
                <a:effectLst/>
                <a:latin typeface="Allerton"/>
                <a:ea typeface="ＭＳ Ｐゴシック" pitchFamily="-65" charset="-128"/>
                <a:cs typeface="Allerton"/>
              </a:endParaRPr>
            </a:p>
          </p:txBody>
        </p:sp>
        <p:sp>
          <p:nvSpPr>
            <p:cNvPr id="22" name="Rectangle 21"/>
            <p:cNvSpPr/>
            <p:nvPr/>
          </p:nvSpPr>
          <p:spPr bwMode="auto">
            <a:xfrm>
              <a:off x="5770212" y="2125404"/>
              <a:ext cx="188887" cy="186019"/>
            </a:xfrm>
            <a:prstGeom prst="rect">
              <a:avLst/>
            </a:prstGeom>
            <a:solidFill>
              <a:schemeClr val="accent2">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a:ln>
                  <a:noFill/>
                </a:ln>
                <a:solidFill>
                  <a:schemeClr val="tx1"/>
                </a:solidFill>
                <a:effectLst/>
                <a:latin typeface="Allerton"/>
                <a:ea typeface="ＭＳ Ｐゴシック" pitchFamily="-65" charset="-128"/>
                <a:cs typeface="Allerton"/>
              </a:endParaRPr>
            </a:p>
          </p:txBody>
        </p:sp>
      </p:grpSp>
      <p:sp>
        <p:nvSpPr>
          <p:cNvPr id="3" name="Rectangle 2"/>
          <p:cNvSpPr/>
          <p:nvPr/>
        </p:nvSpPr>
        <p:spPr>
          <a:xfrm>
            <a:off x="533400" y="2514600"/>
            <a:ext cx="2209800" cy="685800"/>
          </a:xfrm>
          <a:prstGeom prst="rect">
            <a:avLst/>
          </a:prstGeom>
          <a:solidFill>
            <a:srgbClr val="FF0000">
              <a:alpha val="42000"/>
            </a:srgbClr>
          </a:solidFill>
          <a:ln w="38100" cmpd="sng">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23" name="Rectangle 22"/>
          <p:cNvSpPr/>
          <p:nvPr/>
        </p:nvSpPr>
        <p:spPr>
          <a:xfrm>
            <a:off x="2819400" y="3276600"/>
            <a:ext cx="2819400" cy="762000"/>
          </a:xfrm>
          <a:prstGeom prst="rect">
            <a:avLst/>
          </a:prstGeom>
          <a:solidFill>
            <a:srgbClr val="FF0000">
              <a:alpha val="42000"/>
            </a:srgbClr>
          </a:solidFill>
          <a:ln w="38100" cmpd="sng">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937652419"/>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8"/>
        <p:cNvGrpSpPr/>
        <p:nvPr/>
      </p:nvGrpSpPr>
      <p:grpSpPr>
        <a:xfrm>
          <a:off x="0" y="0"/>
          <a:ext cx="0" cy="0"/>
          <a:chOff x="0" y="0"/>
          <a:chExt cx="0" cy="0"/>
        </a:xfrm>
      </p:grpSpPr>
      <p:sp>
        <p:nvSpPr>
          <p:cNvPr id="49" name="Shape 49"/>
          <p:cNvSpPr txBox="1">
            <a:spLocks noGrp="1"/>
          </p:cNvSpPr>
          <p:nvPr>
            <p:ph type="title"/>
          </p:nvPr>
        </p:nvSpPr>
        <p:spPr>
          <a:xfrm>
            <a:off x="457200" y="376237"/>
            <a:ext cx="8229600" cy="1143200"/>
          </a:xfrm>
          <a:prstGeom prst="rect">
            <a:avLst/>
          </a:prstGeom>
        </p:spPr>
        <p:txBody>
          <a:bodyPr lIns="91425" tIns="91425" rIns="91425" bIns="91425" anchor="ctr" anchorCtr="0">
            <a:noAutofit/>
          </a:bodyPr>
          <a:lstStyle/>
          <a:p>
            <a:pPr rtl="0">
              <a:spcBef>
                <a:spcPts val="0"/>
              </a:spcBef>
              <a:buNone/>
            </a:pPr>
            <a:r>
              <a:rPr lang="en" sz="2400" b="1">
                <a:solidFill>
                  <a:srgbClr val="1B3384"/>
                </a:solidFill>
              </a:rPr>
              <a:t>Benchmarking Distributed Search: </a:t>
            </a:r>
          </a:p>
          <a:p>
            <a:pPr lvl="0">
              <a:spcBef>
                <a:spcPts val="0"/>
              </a:spcBef>
              <a:buNone/>
            </a:pPr>
            <a:r>
              <a:rPr lang="en" sz="2400" b="1">
                <a:solidFill>
                  <a:srgbClr val="1B3384"/>
                </a:solidFill>
              </a:rPr>
              <a:t>Apache Solr on Firebox-0</a:t>
            </a:r>
          </a:p>
        </p:txBody>
      </p:sp>
      <p:sp>
        <p:nvSpPr>
          <p:cNvPr id="50" name="Shape 50"/>
          <p:cNvSpPr txBox="1">
            <a:spLocks noGrp="1"/>
          </p:cNvSpPr>
          <p:nvPr>
            <p:ph type="body" idx="1"/>
          </p:nvPr>
        </p:nvSpPr>
        <p:spPr>
          <a:xfrm>
            <a:off x="304800" y="2108201"/>
            <a:ext cx="3994500" cy="3542399"/>
          </a:xfrm>
          <a:prstGeom prst="rect">
            <a:avLst/>
          </a:prstGeom>
        </p:spPr>
        <p:txBody>
          <a:bodyPr lIns="91425" tIns="91425" rIns="91425" bIns="91425" anchor="t" anchorCtr="0">
            <a:noAutofit/>
          </a:bodyPr>
          <a:lstStyle/>
          <a:p>
            <a:pPr rtl="0">
              <a:spcBef>
                <a:spcPts val="0"/>
              </a:spcBef>
              <a:buNone/>
            </a:pPr>
            <a:r>
              <a:rPr lang="en" sz="2000" b="1"/>
              <a:t>Goal</a:t>
            </a:r>
            <a:r>
              <a:rPr lang="en" sz="2000"/>
              <a:t>: Test latency sensitive (interactive) applications on Firebox-0</a:t>
            </a:r>
          </a:p>
          <a:p>
            <a:pPr rtl="0">
              <a:spcBef>
                <a:spcPts val="0"/>
              </a:spcBef>
              <a:buNone/>
            </a:pPr>
            <a:endParaRPr sz="2000"/>
          </a:p>
          <a:p>
            <a:pPr>
              <a:spcBef>
                <a:spcPts val="0"/>
              </a:spcBef>
              <a:buNone/>
            </a:pPr>
            <a:r>
              <a:rPr lang="en" sz="2000"/>
              <a:t>Apache Solr is a popular open source program for text search with widespread use</a:t>
            </a:r>
          </a:p>
        </p:txBody>
      </p:sp>
      <p:sp>
        <p:nvSpPr>
          <p:cNvPr id="51" name="Shape 51"/>
          <p:cNvSpPr txBox="1"/>
          <p:nvPr/>
        </p:nvSpPr>
        <p:spPr>
          <a:xfrm>
            <a:off x="4902676" y="5810600"/>
            <a:ext cx="3492899" cy="746800"/>
          </a:xfrm>
          <a:prstGeom prst="rect">
            <a:avLst/>
          </a:prstGeom>
          <a:noFill/>
          <a:ln>
            <a:noFill/>
          </a:ln>
        </p:spPr>
        <p:txBody>
          <a:bodyPr lIns="91425" tIns="91425" rIns="91425" bIns="91425" anchor="t" anchorCtr="0">
            <a:noAutofit/>
          </a:bodyPr>
          <a:lstStyle/>
          <a:p>
            <a:pPr lvl="0" algn="ctr" rtl="0">
              <a:spcBef>
                <a:spcPts val="0"/>
              </a:spcBef>
              <a:buNone/>
            </a:pPr>
            <a:r>
              <a:rPr lang="en" b="1"/>
              <a:t>Fan-out pattern</a:t>
            </a:r>
            <a:r>
              <a:rPr lang="en"/>
              <a:t> -- many machines piece together the search response for a user</a:t>
            </a:r>
          </a:p>
        </p:txBody>
      </p:sp>
      <p:sp>
        <p:nvSpPr>
          <p:cNvPr id="52" name="Shape 52"/>
          <p:cNvSpPr txBox="1"/>
          <p:nvPr/>
        </p:nvSpPr>
        <p:spPr>
          <a:xfrm>
            <a:off x="5006475" y="1542000"/>
            <a:ext cx="3285300" cy="536400"/>
          </a:xfrm>
          <a:prstGeom prst="rect">
            <a:avLst/>
          </a:prstGeom>
          <a:noFill/>
          <a:ln>
            <a:noFill/>
          </a:ln>
        </p:spPr>
        <p:txBody>
          <a:bodyPr lIns="91425" tIns="91425" rIns="91425" bIns="91425" anchor="t" anchorCtr="0">
            <a:noAutofit/>
          </a:bodyPr>
          <a:lstStyle/>
          <a:p>
            <a:pPr lvl="0" algn="ctr" rtl="0">
              <a:spcBef>
                <a:spcPts val="0"/>
              </a:spcBef>
              <a:buNone/>
            </a:pPr>
            <a:r>
              <a:rPr lang="en" b="1"/>
              <a:t>Distributed search architecture</a:t>
            </a:r>
          </a:p>
        </p:txBody>
      </p:sp>
      <p:pic>
        <p:nvPicPr>
          <p:cNvPr id="53" name="Shape 53"/>
          <p:cNvPicPr preferRelativeResize="0"/>
          <p:nvPr/>
        </p:nvPicPr>
        <p:blipFill>
          <a:blip r:embed="rId3">
            <a:alphaModFix/>
          </a:blip>
          <a:stretch>
            <a:fillRect/>
          </a:stretch>
        </p:blipFill>
        <p:spPr>
          <a:xfrm>
            <a:off x="4154250" y="2124383"/>
            <a:ext cx="4989750" cy="3889432"/>
          </a:xfrm>
          <a:prstGeom prst="rect">
            <a:avLst/>
          </a:prstGeom>
          <a:noFill/>
          <a:ln>
            <a:noFill/>
          </a:ln>
        </p:spPr>
      </p:pic>
    </p:spTree>
    <p:extLst>
      <p:ext uri="{BB962C8B-B14F-4D97-AF65-F5344CB8AC3E}">
        <p14:creationId xmlns:p14="http://schemas.microsoft.com/office/powerpoint/2010/main" val="3395420010"/>
      </p:ext>
    </p:extLst>
  </p:cSld>
  <p:clrMapOvr>
    <a:masterClrMapping/>
  </p:clrMapOvr>
  <p:transition xmlns:p14="http://schemas.microsoft.com/office/powerpoint/2010/main" spd="slow">
    <p:cut/>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sp>
        <p:nvSpPr>
          <p:cNvPr id="58" name="Shape 58"/>
          <p:cNvSpPr txBox="1">
            <a:spLocks noGrp="1"/>
          </p:cNvSpPr>
          <p:nvPr>
            <p:ph type="body" idx="1"/>
          </p:nvPr>
        </p:nvSpPr>
        <p:spPr>
          <a:xfrm>
            <a:off x="207126" y="787400"/>
            <a:ext cx="3745499" cy="1994400"/>
          </a:xfrm>
          <a:prstGeom prst="rect">
            <a:avLst/>
          </a:prstGeom>
          <a:solidFill>
            <a:srgbClr val="FFFFFF"/>
          </a:solidFill>
        </p:spPr>
        <p:txBody>
          <a:bodyPr lIns="91425" tIns="91425" rIns="91425" bIns="91425" anchor="t" anchorCtr="0">
            <a:noAutofit/>
          </a:bodyPr>
          <a:lstStyle/>
          <a:p>
            <a:pPr lvl="0" rtl="0">
              <a:lnSpc>
                <a:spcPct val="115000"/>
              </a:lnSpc>
              <a:spcBef>
                <a:spcPts val="800"/>
              </a:spcBef>
              <a:buClr>
                <a:schemeClr val="dk1"/>
              </a:buClr>
              <a:buFont typeface="Arial"/>
              <a:buNone/>
            </a:pPr>
            <a:endParaRPr sz="2400" b="1">
              <a:solidFill>
                <a:schemeClr val="dk2"/>
              </a:solidFill>
              <a:latin typeface="Trebuchet MS"/>
              <a:ea typeface="Trebuchet MS"/>
              <a:cs typeface="Trebuchet MS"/>
              <a:sym typeface="Trebuchet MS"/>
            </a:endParaRPr>
          </a:p>
          <a:p>
            <a:pPr marL="457200" lvl="0" indent="-381000" rtl="0">
              <a:lnSpc>
                <a:spcPct val="115000"/>
              </a:lnSpc>
              <a:spcBef>
                <a:spcPts val="0"/>
              </a:spcBef>
              <a:buClr>
                <a:srgbClr val="000080"/>
              </a:buClr>
              <a:buSzPct val="100000"/>
              <a:buFont typeface="Calibri"/>
              <a:buChar char="▪"/>
            </a:pPr>
            <a:r>
              <a:rPr lang="en" sz="2400"/>
              <a:t>Solr cluster: 1 Solr instance -&gt; 1 core. </a:t>
            </a:r>
            <a:r>
              <a:rPr lang="en" sz="2400">
                <a:solidFill>
                  <a:schemeClr val="dk1"/>
                </a:solidFill>
              </a:rPr>
              <a:t>Data sharded evenly amongst instances and stored locally.</a:t>
            </a:r>
          </a:p>
          <a:p>
            <a:pPr marL="457200" lvl="0" indent="-381000" rtl="0">
              <a:lnSpc>
                <a:spcPct val="115000"/>
              </a:lnSpc>
              <a:spcBef>
                <a:spcPts val="0"/>
              </a:spcBef>
              <a:buClr>
                <a:srgbClr val="000080"/>
              </a:buClr>
              <a:buSzPct val="100000"/>
              <a:buFont typeface="Calibri"/>
              <a:buChar char="▪"/>
            </a:pPr>
            <a:r>
              <a:rPr lang="en" sz="2400">
                <a:solidFill>
                  <a:schemeClr val="dk1"/>
                </a:solidFill>
              </a:rPr>
              <a:t>Zookeeper for cluster management.</a:t>
            </a:r>
          </a:p>
          <a:p>
            <a:pPr marL="457200" lvl="0" indent="-381000" rtl="0">
              <a:lnSpc>
                <a:spcPct val="115000"/>
              </a:lnSpc>
              <a:spcBef>
                <a:spcPts val="0"/>
              </a:spcBef>
              <a:buClr>
                <a:srgbClr val="000080"/>
              </a:buClr>
              <a:buSzPct val="100000"/>
              <a:buFont typeface="Calibri"/>
              <a:buChar char="▪"/>
            </a:pPr>
            <a:r>
              <a:rPr lang="en" sz="2400">
                <a:solidFill>
                  <a:schemeClr val="dk1"/>
                </a:solidFill>
              </a:rPr>
              <a:t>Hadoop and HDFS (optional) </a:t>
            </a:r>
          </a:p>
          <a:p>
            <a:pPr marL="0" lvl="0" indent="0" rtl="0">
              <a:lnSpc>
                <a:spcPct val="115000"/>
              </a:lnSpc>
              <a:spcBef>
                <a:spcPts val="0"/>
              </a:spcBef>
              <a:buNone/>
            </a:pPr>
            <a:endParaRPr sz="2400">
              <a:solidFill>
                <a:schemeClr val="dk1"/>
              </a:solidFill>
            </a:endParaRPr>
          </a:p>
        </p:txBody>
      </p:sp>
      <p:sp>
        <p:nvSpPr>
          <p:cNvPr id="59" name="Shape 59"/>
          <p:cNvSpPr txBox="1">
            <a:spLocks noGrp="1"/>
          </p:cNvSpPr>
          <p:nvPr>
            <p:ph type="title"/>
          </p:nvPr>
        </p:nvSpPr>
        <p:spPr>
          <a:xfrm>
            <a:off x="457200" y="173037"/>
            <a:ext cx="8229600" cy="1143200"/>
          </a:xfrm>
          <a:prstGeom prst="rect">
            <a:avLst/>
          </a:prstGeom>
        </p:spPr>
        <p:txBody>
          <a:bodyPr lIns="91425" tIns="91425" rIns="91425" bIns="91425" anchor="ctr" anchorCtr="0">
            <a:noAutofit/>
          </a:bodyPr>
          <a:lstStyle/>
          <a:p>
            <a:pPr>
              <a:spcBef>
                <a:spcPts val="0"/>
              </a:spcBef>
              <a:buNone/>
            </a:pPr>
            <a:r>
              <a:rPr lang="en" sz="3000" b="1">
                <a:solidFill>
                  <a:srgbClr val="1B3384"/>
                </a:solidFill>
              </a:rPr>
              <a:t>Solr on Firebox-0</a:t>
            </a:r>
          </a:p>
        </p:txBody>
      </p:sp>
      <p:pic>
        <p:nvPicPr>
          <p:cNvPr id="60" name="Shape 60"/>
          <p:cNvPicPr preferRelativeResize="0"/>
          <p:nvPr/>
        </p:nvPicPr>
        <p:blipFill>
          <a:blip r:embed="rId3">
            <a:alphaModFix/>
          </a:blip>
          <a:stretch>
            <a:fillRect/>
          </a:stretch>
        </p:blipFill>
        <p:spPr>
          <a:xfrm>
            <a:off x="2684651" y="413434"/>
            <a:ext cx="6857999" cy="6857999"/>
          </a:xfrm>
          <a:prstGeom prst="rect">
            <a:avLst/>
          </a:prstGeom>
          <a:noFill/>
          <a:ln>
            <a:noFill/>
          </a:ln>
        </p:spPr>
      </p:pic>
    </p:spTree>
    <p:extLst>
      <p:ext uri="{BB962C8B-B14F-4D97-AF65-F5344CB8AC3E}">
        <p14:creationId xmlns:p14="http://schemas.microsoft.com/office/powerpoint/2010/main" val="3491423655"/>
      </p:ext>
    </p:extLst>
  </p:cSld>
  <p:clrMapOvr>
    <a:masterClrMapping/>
  </p:clrMapOvr>
  <p:transition xmlns:p14="http://schemas.microsoft.com/office/powerpoint/2010/main" spd="slow">
    <p:cut/>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Shape 65"/>
          <p:cNvSpPr txBox="1">
            <a:spLocks noGrp="1"/>
          </p:cNvSpPr>
          <p:nvPr>
            <p:ph type="title"/>
          </p:nvPr>
        </p:nvSpPr>
        <p:spPr>
          <a:xfrm>
            <a:off x="457200" y="274637"/>
            <a:ext cx="8229600" cy="1143200"/>
          </a:xfrm>
          <a:prstGeom prst="rect">
            <a:avLst/>
          </a:prstGeom>
        </p:spPr>
        <p:txBody>
          <a:bodyPr lIns="91425" tIns="91425" rIns="91425" bIns="91425" anchor="ctr" anchorCtr="0">
            <a:noAutofit/>
          </a:bodyPr>
          <a:lstStyle/>
          <a:p>
            <a:pPr>
              <a:spcBef>
                <a:spcPts val="0"/>
              </a:spcBef>
              <a:buNone/>
            </a:pPr>
            <a:r>
              <a:rPr lang="en" sz="3000" b="1">
                <a:solidFill>
                  <a:srgbClr val="1B3384"/>
                </a:solidFill>
              </a:rPr>
              <a:t>Testing Framework (BITS)</a:t>
            </a:r>
          </a:p>
        </p:txBody>
      </p:sp>
      <p:sp>
        <p:nvSpPr>
          <p:cNvPr id="66" name="Shape 66"/>
          <p:cNvSpPr/>
          <p:nvPr/>
        </p:nvSpPr>
        <p:spPr>
          <a:xfrm>
            <a:off x="272626" y="1447800"/>
            <a:ext cx="3745499" cy="4800599"/>
          </a:xfrm>
          <a:prstGeom prst="roundRect">
            <a:avLst>
              <a:gd name="adj" fmla="val 16667"/>
            </a:avLst>
          </a:prstGeom>
          <a:solidFill>
            <a:srgbClr val="F3F3F3"/>
          </a:solidFill>
          <a:ln w="19050" cap="flat">
            <a:solidFill>
              <a:schemeClr val="dk2"/>
            </a:solidFill>
            <a:prstDash val="solid"/>
            <a:round/>
            <a:headEnd type="none" w="med" len="med"/>
            <a:tailEnd type="none" w="med" len="med"/>
          </a:ln>
        </p:spPr>
        <p:txBody>
          <a:bodyPr lIns="91425" tIns="91425" rIns="91425" bIns="91425" anchor="ctr" anchorCtr="0">
            <a:noAutofit/>
          </a:bodyPr>
          <a:lstStyle/>
          <a:p>
            <a:pPr marL="457200" lvl="0" indent="-317500" rtl="0">
              <a:lnSpc>
                <a:spcPct val="115000"/>
              </a:lnSpc>
              <a:spcBef>
                <a:spcPts val="0"/>
              </a:spcBef>
              <a:buClr>
                <a:srgbClr val="1B3384"/>
              </a:buClr>
              <a:buSzPct val="100000"/>
              <a:buFont typeface="Calibri"/>
              <a:buChar char="●"/>
            </a:pPr>
            <a:r>
              <a:rPr lang="en" dirty="0">
                <a:solidFill>
                  <a:schemeClr val="dk1"/>
                </a:solidFill>
              </a:rPr>
              <a:t>Python scripts for orchestrating tests &amp; gathering data from tools. Visualization w/ Matplotlib.</a:t>
            </a:r>
          </a:p>
          <a:p>
            <a:pPr marL="457200" lvl="0" indent="-317500" rtl="0">
              <a:lnSpc>
                <a:spcPct val="115000"/>
              </a:lnSpc>
              <a:spcBef>
                <a:spcPts val="0"/>
              </a:spcBef>
              <a:buClr>
                <a:srgbClr val="1B3384"/>
              </a:buClr>
              <a:buSzPct val="100000"/>
              <a:buFont typeface="Calibri"/>
              <a:buChar char="●"/>
            </a:pPr>
            <a:r>
              <a:rPr lang="en" dirty="0">
                <a:solidFill>
                  <a:schemeClr val="dk1"/>
                </a:solidFill>
              </a:rPr>
              <a:t>Make use of common performance monitoring tools</a:t>
            </a:r>
          </a:p>
          <a:p>
            <a:pPr marL="914400" lvl="1" indent="-317500" rtl="0">
              <a:lnSpc>
                <a:spcPct val="115000"/>
              </a:lnSpc>
              <a:spcBef>
                <a:spcPts val="0"/>
              </a:spcBef>
              <a:buClr>
                <a:srgbClr val="1B3384"/>
              </a:buClr>
              <a:buSzPct val="100000"/>
              <a:buFont typeface="Calibri"/>
              <a:buChar char="○"/>
            </a:pPr>
            <a:r>
              <a:rPr lang="en" dirty="0">
                <a:solidFill>
                  <a:schemeClr val="dk1"/>
                </a:solidFill>
              </a:rPr>
              <a:t>Load generators: Iago, Jmeter.</a:t>
            </a:r>
          </a:p>
          <a:p>
            <a:pPr marL="914400" lvl="1" indent="-317500" rtl="0">
              <a:lnSpc>
                <a:spcPct val="115000"/>
              </a:lnSpc>
              <a:spcBef>
                <a:spcPts val="0"/>
              </a:spcBef>
              <a:buClr>
                <a:srgbClr val="1B3384"/>
              </a:buClr>
              <a:buSzPct val="100000"/>
              <a:buFont typeface="Calibri"/>
              <a:buChar char="○"/>
            </a:pPr>
            <a:r>
              <a:rPr lang="en" dirty="0">
                <a:solidFill>
                  <a:schemeClr val="dk1"/>
                </a:solidFill>
              </a:rPr>
              <a:t>CPU &amp; Memory: VisualVM, Sematext SPM</a:t>
            </a:r>
          </a:p>
          <a:p>
            <a:pPr marL="914400" lvl="1" indent="-317500" rtl="0">
              <a:lnSpc>
                <a:spcPct val="115000"/>
              </a:lnSpc>
              <a:spcBef>
                <a:spcPts val="0"/>
              </a:spcBef>
              <a:buClr>
                <a:srgbClr val="1B3384"/>
              </a:buClr>
              <a:buSzPct val="100000"/>
              <a:buFont typeface="Calibri"/>
              <a:buChar char="○"/>
            </a:pPr>
            <a:r>
              <a:rPr lang="en" dirty="0">
                <a:solidFill>
                  <a:schemeClr val="dk1"/>
                </a:solidFill>
              </a:rPr>
              <a:t>Network: bwm-ng (coarse monitoring), IO: iotop</a:t>
            </a:r>
          </a:p>
        </p:txBody>
      </p:sp>
      <p:pic>
        <p:nvPicPr>
          <p:cNvPr id="67" name="Shape 67"/>
          <p:cNvPicPr preferRelativeResize="0"/>
          <p:nvPr/>
        </p:nvPicPr>
        <p:blipFill>
          <a:blip r:embed="rId3">
            <a:alphaModFix/>
          </a:blip>
          <a:stretch>
            <a:fillRect/>
          </a:stretch>
        </p:blipFill>
        <p:spPr>
          <a:xfrm>
            <a:off x="4261226" y="1565801"/>
            <a:ext cx="4634023" cy="4207033"/>
          </a:xfrm>
          <a:prstGeom prst="rect">
            <a:avLst/>
          </a:prstGeom>
          <a:noFill/>
          <a:ln w="9525" cap="flat">
            <a:solidFill>
              <a:schemeClr val="dk2"/>
            </a:solidFill>
            <a:prstDash val="solid"/>
            <a:round/>
            <a:headEnd type="none" w="med" len="med"/>
            <a:tailEnd type="none" w="med" len="med"/>
          </a:ln>
        </p:spPr>
      </p:pic>
      <p:sp>
        <p:nvSpPr>
          <p:cNvPr id="68" name="Shape 68"/>
          <p:cNvSpPr txBox="1"/>
          <p:nvPr/>
        </p:nvSpPr>
        <p:spPr>
          <a:xfrm>
            <a:off x="4854736" y="5942800"/>
            <a:ext cx="3447000" cy="546400"/>
          </a:xfrm>
          <a:prstGeom prst="rect">
            <a:avLst/>
          </a:prstGeom>
          <a:noFill/>
          <a:ln>
            <a:noFill/>
          </a:ln>
        </p:spPr>
        <p:txBody>
          <a:bodyPr lIns="91425" tIns="91425" rIns="91425" bIns="91425" anchor="t" anchorCtr="0">
            <a:noAutofit/>
          </a:bodyPr>
          <a:lstStyle/>
          <a:p>
            <a:pPr algn="ctr">
              <a:spcBef>
                <a:spcPts val="0"/>
              </a:spcBef>
              <a:buNone/>
            </a:pPr>
            <a:r>
              <a:rPr lang="en"/>
              <a:t>VisualVM: CPU and Memory monitoring</a:t>
            </a:r>
          </a:p>
        </p:txBody>
      </p:sp>
    </p:spTree>
    <p:extLst>
      <p:ext uri="{BB962C8B-B14F-4D97-AF65-F5344CB8AC3E}">
        <p14:creationId xmlns:p14="http://schemas.microsoft.com/office/powerpoint/2010/main" val="1642496926"/>
      </p:ext>
    </p:extLst>
  </p:cSld>
  <p:clrMapOvr>
    <a:masterClrMapping/>
  </p:clrMapOvr>
  <p:transition xmlns:p14="http://schemas.microsoft.com/office/powerpoint/2010/main" spd="slow">
    <p:cut/>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Shape 73"/>
          <p:cNvSpPr txBox="1">
            <a:spLocks noGrp="1"/>
          </p:cNvSpPr>
          <p:nvPr>
            <p:ph type="title"/>
          </p:nvPr>
        </p:nvSpPr>
        <p:spPr>
          <a:xfrm>
            <a:off x="457200" y="-30161"/>
            <a:ext cx="8229600" cy="1143200"/>
          </a:xfrm>
          <a:prstGeom prst="rect">
            <a:avLst/>
          </a:prstGeom>
        </p:spPr>
        <p:txBody>
          <a:bodyPr lIns="91425" tIns="91425" rIns="91425" bIns="91425" anchor="ctr" anchorCtr="0">
            <a:noAutofit/>
          </a:bodyPr>
          <a:lstStyle/>
          <a:p>
            <a:pPr lvl="0" rtl="0">
              <a:spcBef>
                <a:spcPts val="0"/>
              </a:spcBef>
              <a:buNone/>
            </a:pPr>
            <a:r>
              <a:rPr lang="en" sz="2400" b="1">
                <a:solidFill>
                  <a:srgbClr val="1B3384"/>
                </a:solidFill>
              </a:rPr>
              <a:t>Experiment: Latency and IO</a:t>
            </a:r>
          </a:p>
        </p:txBody>
      </p:sp>
      <p:sp>
        <p:nvSpPr>
          <p:cNvPr id="74" name="Shape 74"/>
          <p:cNvSpPr/>
          <p:nvPr/>
        </p:nvSpPr>
        <p:spPr>
          <a:xfrm>
            <a:off x="256950" y="5063301"/>
            <a:ext cx="8586600" cy="1557199"/>
          </a:xfrm>
          <a:prstGeom prst="rect">
            <a:avLst/>
          </a:prstGeom>
          <a:noFill/>
          <a:ln w="19050" cap="flat">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75" name="Shape 75"/>
          <p:cNvSpPr txBox="1"/>
          <p:nvPr/>
        </p:nvSpPr>
        <p:spPr>
          <a:xfrm>
            <a:off x="256951" y="4986200"/>
            <a:ext cx="8630099" cy="1500000"/>
          </a:xfrm>
          <a:prstGeom prst="rect">
            <a:avLst/>
          </a:prstGeom>
          <a:noFill/>
          <a:ln>
            <a:noFill/>
          </a:ln>
        </p:spPr>
        <p:txBody>
          <a:bodyPr lIns="91425" tIns="91425" rIns="91425" bIns="91425" anchor="t" anchorCtr="0">
            <a:noAutofit/>
          </a:bodyPr>
          <a:lstStyle/>
          <a:p>
            <a:pPr lvl="0" rtl="0">
              <a:spcBef>
                <a:spcPts val="0"/>
              </a:spcBef>
              <a:buNone/>
            </a:pPr>
            <a:r>
              <a:rPr lang="en"/>
              <a:t>Challenges benchmarking large distributed systems</a:t>
            </a:r>
          </a:p>
          <a:p>
            <a:pPr marL="457200" lvl="0" indent="-317500" rtl="0">
              <a:spcBef>
                <a:spcPts val="0"/>
              </a:spcBef>
              <a:buClr>
                <a:srgbClr val="000000"/>
              </a:buClr>
              <a:buSzPct val="100000"/>
              <a:buFont typeface="Arial"/>
              <a:buChar char="●"/>
            </a:pPr>
            <a:r>
              <a:rPr lang="en"/>
              <a:t>many free parameters </a:t>
            </a:r>
          </a:p>
          <a:p>
            <a:pPr marL="457200" lvl="0" indent="-317500" rtl="0">
              <a:spcBef>
                <a:spcPts val="0"/>
              </a:spcBef>
              <a:buClr>
                <a:srgbClr val="000000"/>
              </a:buClr>
              <a:buSzPct val="100000"/>
              <a:buFont typeface="Arial"/>
              <a:buChar char="●"/>
            </a:pPr>
            <a:r>
              <a:rPr lang="en"/>
              <a:t>exogeneous factors that disrupt performance can be hard to find and diagnose</a:t>
            </a:r>
          </a:p>
          <a:p>
            <a:pPr marL="457200" lvl="0" indent="-317500" rtl="0">
              <a:spcBef>
                <a:spcPts val="0"/>
              </a:spcBef>
              <a:buClr>
                <a:srgbClr val="000000"/>
              </a:buClr>
              <a:buSzPct val="100000"/>
              <a:buFont typeface="Arial"/>
              <a:buChar char="●"/>
            </a:pPr>
            <a:r>
              <a:rPr lang="en"/>
              <a:t>Caching effects at the disk, OS, and program level have a significant impact on latency</a:t>
            </a:r>
          </a:p>
          <a:p>
            <a:pPr marL="457200" lvl="0" indent="-317500" rtl="0">
              <a:spcBef>
                <a:spcPts val="0"/>
              </a:spcBef>
              <a:buClr>
                <a:srgbClr val="000000"/>
              </a:buClr>
              <a:buSzPct val="100000"/>
              <a:buFont typeface="Arial"/>
              <a:buChar char="●"/>
            </a:pPr>
            <a:r>
              <a:rPr lang="en"/>
              <a:t>Java GC is unpredictable</a:t>
            </a:r>
          </a:p>
        </p:txBody>
      </p:sp>
      <p:pic>
        <p:nvPicPr>
          <p:cNvPr id="76" name="Shape 76"/>
          <p:cNvPicPr preferRelativeResize="0"/>
          <p:nvPr/>
        </p:nvPicPr>
        <p:blipFill>
          <a:blip r:embed="rId3">
            <a:alphaModFix/>
          </a:blip>
          <a:stretch>
            <a:fillRect/>
          </a:stretch>
        </p:blipFill>
        <p:spPr>
          <a:xfrm>
            <a:off x="879924" y="1341384"/>
            <a:ext cx="3539074" cy="3539115"/>
          </a:xfrm>
          <a:prstGeom prst="rect">
            <a:avLst/>
          </a:prstGeom>
          <a:noFill/>
          <a:ln>
            <a:noFill/>
          </a:ln>
        </p:spPr>
      </p:pic>
      <p:pic>
        <p:nvPicPr>
          <p:cNvPr id="77" name="Shape 77"/>
          <p:cNvPicPr preferRelativeResize="0"/>
          <p:nvPr/>
        </p:nvPicPr>
        <p:blipFill>
          <a:blip r:embed="rId4">
            <a:alphaModFix/>
          </a:blip>
          <a:stretch>
            <a:fillRect/>
          </a:stretch>
        </p:blipFill>
        <p:spPr>
          <a:xfrm>
            <a:off x="4725000" y="1333983"/>
            <a:ext cx="3539075" cy="3539083"/>
          </a:xfrm>
          <a:prstGeom prst="rect">
            <a:avLst/>
          </a:prstGeom>
          <a:noFill/>
          <a:ln>
            <a:noFill/>
          </a:ln>
        </p:spPr>
      </p:pic>
      <p:sp>
        <p:nvSpPr>
          <p:cNvPr id="78" name="Shape 78"/>
          <p:cNvSpPr txBox="1"/>
          <p:nvPr/>
        </p:nvSpPr>
        <p:spPr>
          <a:xfrm>
            <a:off x="1324501" y="829933"/>
            <a:ext cx="6494999" cy="401600"/>
          </a:xfrm>
          <a:prstGeom prst="rect">
            <a:avLst/>
          </a:prstGeom>
          <a:noFill/>
          <a:ln>
            <a:noFill/>
          </a:ln>
        </p:spPr>
        <p:txBody>
          <a:bodyPr lIns="91425" tIns="91425" rIns="91425" bIns="91425" anchor="t" anchorCtr="0">
            <a:noAutofit/>
          </a:bodyPr>
          <a:lstStyle/>
          <a:p>
            <a:pPr lvl="0" algn="ctr" rtl="0">
              <a:spcBef>
                <a:spcPts val="0"/>
              </a:spcBef>
              <a:buNone/>
            </a:pPr>
            <a:r>
              <a:rPr lang="en"/>
              <a:t>SATA vs. PCIe, 2 shards, no replicas, 50 million indexed documents, 4 GB heap max, default GC settings</a:t>
            </a:r>
          </a:p>
        </p:txBody>
      </p:sp>
      <p:sp>
        <p:nvSpPr>
          <p:cNvPr id="79" name="Shape 79"/>
          <p:cNvSpPr txBox="1"/>
          <p:nvPr/>
        </p:nvSpPr>
        <p:spPr>
          <a:xfrm>
            <a:off x="833250" y="4571501"/>
            <a:ext cx="7477500" cy="358799"/>
          </a:xfrm>
          <a:prstGeom prst="rect">
            <a:avLst/>
          </a:prstGeom>
          <a:noFill/>
          <a:ln>
            <a:noFill/>
          </a:ln>
        </p:spPr>
        <p:txBody>
          <a:bodyPr lIns="91425" tIns="91425" rIns="91425" bIns="91425" anchor="t" anchorCtr="0">
            <a:noAutofit/>
          </a:bodyPr>
          <a:lstStyle/>
          <a:p>
            <a:pPr lvl="0" algn="ctr" rtl="0">
              <a:spcBef>
                <a:spcPts val="0"/>
              </a:spcBef>
              <a:buNone/>
            </a:pPr>
            <a:r>
              <a:rPr lang="en"/>
              <a:t>PCI-Express ~25% lower latency</a:t>
            </a:r>
          </a:p>
        </p:txBody>
      </p:sp>
    </p:spTree>
    <p:extLst>
      <p:ext uri="{BB962C8B-B14F-4D97-AF65-F5344CB8AC3E}">
        <p14:creationId xmlns:p14="http://schemas.microsoft.com/office/powerpoint/2010/main" val="2867180761"/>
      </p:ext>
    </p:extLst>
  </p:cSld>
  <p:clrMapOvr>
    <a:masterClrMapping/>
  </p:clrMapOvr>
  <p:transition xmlns:p14="http://schemas.microsoft.com/office/powerpoint/2010/main" spd="slow">
    <p:cut/>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4"/>
          <p:cNvSpPr txBox="1">
            <a:spLocks/>
          </p:cNvSpPr>
          <p:nvPr/>
        </p:nvSpPr>
        <p:spPr>
          <a:xfrm>
            <a:off x="182563" y="533400"/>
            <a:ext cx="5151437" cy="762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smtClean="0">
                <a:ea typeface="ＭＳ Ｐゴシック" charset="-128"/>
              </a:rPr>
              <a:t>FireBox-0</a:t>
            </a:r>
            <a:endParaRPr lang="en-US" dirty="0">
              <a:ea typeface="ＭＳ Ｐゴシック" charset="-128"/>
            </a:endParaRPr>
          </a:p>
        </p:txBody>
      </p:sp>
      <p:pic>
        <p:nvPicPr>
          <p:cNvPr id="9" name="Picture 8"/>
          <p:cNvPicPr>
            <a:picLocks noChangeAspect="1"/>
          </p:cNvPicPr>
          <p:nvPr/>
        </p:nvPicPr>
        <p:blipFill>
          <a:blip r:embed="rId3"/>
          <a:stretch>
            <a:fillRect/>
          </a:stretch>
        </p:blipFill>
        <p:spPr>
          <a:xfrm>
            <a:off x="315286" y="1295400"/>
            <a:ext cx="8295314" cy="5414997"/>
          </a:xfrm>
          <a:prstGeom prst="rect">
            <a:avLst/>
          </a:prstGeom>
        </p:spPr>
      </p:pic>
      <p:sp>
        <p:nvSpPr>
          <p:cNvPr id="10" name="Rectangle 9"/>
          <p:cNvSpPr/>
          <p:nvPr/>
        </p:nvSpPr>
        <p:spPr>
          <a:xfrm>
            <a:off x="1753217" y="4555573"/>
            <a:ext cx="6098093" cy="300039"/>
          </a:xfrm>
          <a:prstGeom prst="rect">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1763699" y="6152847"/>
            <a:ext cx="2014835" cy="300039"/>
          </a:xfrm>
          <a:prstGeom prst="rect">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 name="Straight Arrow Connector 11"/>
          <p:cNvCxnSpPr/>
          <p:nvPr/>
        </p:nvCxnSpPr>
        <p:spPr>
          <a:xfrm flipV="1">
            <a:off x="224588" y="4887058"/>
            <a:ext cx="887243" cy="160735"/>
          </a:xfrm>
          <a:prstGeom prst="straightConnector1">
            <a:avLst/>
          </a:prstGeom>
          <a:ln w="381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flipV="1">
            <a:off x="1219200" y="6477000"/>
            <a:ext cx="533400" cy="152401"/>
          </a:xfrm>
          <a:prstGeom prst="straightConnector1">
            <a:avLst/>
          </a:prstGeom>
          <a:ln w="381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14" name="Rectangle 13"/>
          <p:cNvSpPr/>
          <p:nvPr/>
        </p:nvSpPr>
        <p:spPr>
          <a:xfrm>
            <a:off x="1839901" y="1461232"/>
            <a:ext cx="5170499" cy="519968"/>
          </a:xfrm>
          <a:prstGeom prst="rect">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 name="Straight Arrow Connector 14"/>
          <p:cNvCxnSpPr/>
          <p:nvPr/>
        </p:nvCxnSpPr>
        <p:spPr>
          <a:xfrm flipV="1">
            <a:off x="674712" y="2071233"/>
            <a:ext cx="887243" cy="160735"/>
          </a:xfrm>
          <a:prstGeom prst="straightConnector1">
            <a:avLst/>
          </a:prstGeom>
          <a:ln w="381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16" name="Rectangle 15"/>
          <p:cNvSpPr/>
          <p:nvPr/>
        </p:nvSpPr>
        <p:spPr>
          <a:xfrm>
            <a:off x="1752600" y="2667000"/>
            <a:ext cx="6096000" cy="762000"/>
          </a:xfrm>
          <a:prstGeom prst="rect">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1752600" y="5562600"/>
            <a:ext cx="6096000" cy="304800"/>
          </a:xfrm>
          <a:prstGeom prst="rect">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0" name="Straight Arrow Connector 19"/>
          <p:cNvCxnSpPr/>
          <p:nvPr/>
        </p:nvCxnSpPr>
        <p:spPr>
          <a:xfrm flipV="1">
            <a:off x="533400" y="3352800"/>
            <a:ext cx="990600" cy="313136"/>
          </a:xfrm>
          <a:prstGeom prst="straightConnector1">
            <a:avLst/>
          </a:prstGeom>
          <a:ln w="381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flipV="1">
            <a:off x="838200" y="5791200"/>
            <a:ext cx="762000" cy="152402"/>
          </a:xfrm>
          <a:prstGeom prst="straightConnector1">
            <a:avLst/>
          </a:prstGeom>
          <a:ln w="381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90956069"/>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4"/>
          <p:cNvSpPr txBox="1">
            <a:spLocks/>
          </p:cNvSpPr>
          <p:nvPr/>
        </p:nvSpPr>
        <p:spPr>
          <a:xfrm>
            <a:off x="228600" y="2438400"/>
            <a:ext cx="8732837" cy="762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smtClean="0">
                <a:ea typeface="ＭＳ Ｐゴシック" charset="-128"/>
              </a:rPr>
              <a:t>Future Work</a:t>
            </a:r>
            <a:endParaRPr lang="en-US" dirty="0">
              <a:ea typeface="ＭＳ Ｐゴシック" charset="-128"/>
            </a:endParaRPr>
          </a:p>
        </p:txBody>
      </p:sp>
      <p:sp>
        <p:nvSpPr>
          <p:cNvPr id="5" name="Content Placeholder 5"/>
          <p:cNvSpPr txBox="1">
            <a:spLocks/>
          </p:cNvSpPr>
          <p:nvPr/>
        </p:nvSpPr>
        <p:spPr>
          <a:xfrm>
            <a:off x="457200" y="1276350"/>
            <a:ext cx="8153400" cy="5043488"/>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dirty="0">
              <a:ea typeface="ＭＳ Ｐゴシック" charset="-128"/>
            </a:endParaRPr>
          </a:p>
        </p:txBody>
      </p:sp>
    </p:spTree>
    <p:extLst>
      <p:ext uri="{BB962C8B-B14F-4D97-AF65-F5344CB8AC3E}">
        <p14:creationId xmlns:p14="http://schemas.microsoft.com/office/powerpoint/2010/main" val="1300490981"/>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4"/>
          <p:cNvSpPr txBox="1">
            <a:spLocks/>
          </p:cNvSpPr>
          <p:nvPr/>
        </p:nvSpPr>
        <p:spPr>
          <a:xfrm>
            <a:off x="182562" y="533400"/>
            <a:ext cx="8732837" cy="762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smtClean="0">
                <a:ea typeface="ＭＳ Ｐゴシック" charset="-128"/>
              </a:rPr>
              <a:t>Future Work</a:t>
            </a:r>
            <a:endParaRPr lang="en-US" dirty="0">
              <a:ea typeface="ＭＳ Ｐゴシック" charset="-128"/>
            </a:endParaRPr>
          </a:p>
        </p:txBody>
      </p:sp>
      <p:sp>
        <p:nvSpPr>
          <p:cNvPr id="5" name="Content Placeholder 5"/>
          <p:cNvSpPr txBox="1">
            <a:spLocks/>
          </p:cNvSpPr>
          <p:nvPr/>
        </p:nvSpPr>
        <p:spPr>
          <a:xfrm>
            <a:off x="457200" y="1276350"/>
            <a:ext cx="8153400" cy="5043488"/>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dirty="0">
              <a:ea typeface="ＭＳ Ｐゴシック" charset="-128"/>
            </a:endParaRPr>
          </a:p>
        </p:txBody>
      </p:sp>
      <p:sp>
        <p:nvSpPr>
          <p:cNvPr id="2" name="TextBox 1"/>
          <p:cNvSpPr txBox="1"/>
          <p:nvPr/>
        </p:nvSpPr>
        <p:spPr>
          <a:xfrm>
            <a:off x="609600" y="1524000"/>
            <a:ext cx="7924800" cy="646331"/>
          </a:xfrm>
          <a:prstGeom prst="rect">
            <a:avLst/>
          </a:prstGeom>
          <a:noFill/>
        </p:spPr>
        <p:txBody>
          <a:bodyPr wrap="square" rtlCol="0">
            <a:spAutoFit/>
          </a:bodyPr>
          <a:lstStyle/>
          <a:p>
            <a:pPr marL="285750" indent="-285750">
              <a:buFont typeface="Arial"/>
              <a:buChar char="•"/>
            </a:pPr>
            <a:r>
              <a:rPr lang="en-US" dirty="0" smtClean="0"/>
              <a:t>I can put something about Tess here but I don’t know the other stuff</a:t>
            </a:r>
          </a:p>
          <a:p>
            <a:pPr marL="285750" indent="-285750">
              <a:buFont typeface="Arial"/>
              <a:buChar char="•"/>
            </a:pPr>
            <a:r>
              <a:rPr lang="en-US" dirty="0" smtClean="0"/>
              <a:t>Lets fill this in together when we meet up</a:t>
            </a:r>
            <a:endParaRPr lang="en-US" dirty="0"/>
          </a:p>
        </p:txBody>
      </p:sp>
    </p:spTree>
    <p:extLst>
      <p:ext uri="{BB962C8B-B14F-4D97-AF65-F5344CB8AC3E}">
        <p14:creationId xmlns:p14="http://schemas.microsoft.com/office/powerpoint/2010/main" val="2603671950"/>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4010042974"/>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Backup Slides</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27448531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Gang Scheduling Experiments</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Micro-benchmark</a:t>
            </a:r>
          </a:p>
          <a:p>
            <a:pPr lvl="1"/>
            <a:r>
              <a:rPr lang="en-US" dirty="0" smtClean="0"/>
              <a:t>Run identical, compute-bound tasks on multiple threads repeatedly</a:t>
            </a:r>
          </a:p>
          <a:p>
            <a:pPr lvl="1"/>
            <a:r>
              <a:rPr lang="en-US" dirty="0" smtClean="0"/>
              <a:t>Record each time a thread completes its task more than a full iteration behind the others (a missed deadline)</a:t>
            </a:r>
          </a:p>
          <a:p>
            <a:pPr lvl="1"/>
            <a:endParaRPr lang="en-US" dirty="0" smtClean="0"/>
          </a:p>
          <a:p>
            <a:r>
              <a:rPr lang="en-US" dirty="0" smtClean="0"/>
              <a:t>Macro-Benchmarks</a:t>
            </a:r>
          </a:p>
          <a:p>
            <a:pPr lvl="1"/>
            <a:r>
              <a:rPr lang="en-US" dirty="0" smtClean="0"/>
              <a:t>HPC benchmark that models solid deformation in extreme environments</a:t>
            </a:r>
          </a:p>
          <a:p>
            <a:pPr lvl="1"/>
            <a:r>
              <a:rPr lang="en-US" dirty="0" smtClean="0"/>
              <a:t>Ran multiple instances of the benchmark</a:t>
            </a:r>
          </a:p>
          <a:p>
            <a:pPr lvl="2"/>
            <a:r>
              <a:rPr lang="en-US" dirty="0" smtClean="0"/>
              <a:t>Batch: Each instance ran one after the other</a:t>
            </a:r>
          </a:p>
          <a:p>
            <a:pPr lvl="2"/>
            <a:r>
              <a:rPr lang="en-US" dirty="0" smtClean="0"/>
              <a:t>Credit: Simultaneous execution on </a:t>
            </a:r>
            <a:r>
              <a:rPr lang="en-US" dirty="0" err="1" smtClean="0"/>
              <a:t>Xen’s</a:t>
            </a:r>
            <a:r>
              <a:rPr lang="en-US" dirty="0" smtClean="0"/>
              <a:t> default (non-gang) scheduler</a:t>
            </a:r>
          </a:p>
          <a:p>
            <a:pPr lvl="2"/>
            <a:r>
              <a:rPr lang="en-US" dirty="0" smtClean="0"/>
              <a:t>Gang: Simultaneous execution with gang scheduling</a:t>
            </a:r>
          </a:p>
        </p:txBody>
      </p:sp>
    </p:spTree>
    <p:extLst>
      <p:ext uri="{BB962C8B-B14F-4D97-AF65-F5344CB8AC3E}">
        <p14:creationId xmlns:p14="http://schemas.microsoft.com/office/powerpoint/2010/main" val="720641956"/>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Micro Benchmark Results</a:t>
            </a:r>
            <a:endParaRPr lang="en-US" dirty="0"/>
          </a:p>
        </p:txBody>
      </p:sp>
      <p:sp>
        <p:nvSpPr>
          <p:cNvPr id="3" name="Content Placeholder 2"/>
          <p:cNvSpPr>
            <a:spLocks noGrp="1"/>
          </p:cNvSpPr>
          <p:nvPr>
            <p:ph idx="1"/>
          </p:nvPr>
        </p:nvSpPr>
        <p:spPr/>
        <p:txBody>
          <a:bodyPr/>
          <a:lstStyle/>
          <a:p>
            <a:endParaRPr lang="en-US"/>
          </a:p>
        </p:txBody>
      </p:sp>
      <p:graphicFrame>
        <p:nvGraphicFramePr>
          <p:cNvPr id="4" name="Chart 3"/>
          <p:cNvGraphicFramePr>
            <a:graphicFrameLocks/>
          </p:cNvGraphicFramePr>
          <p:nvPr>
            <p:extLst>
              <p:ext uri="{D42A27DB-BD31-4B8C-83A1-F6EECF244321}">
                <p14:modId xmlns:p14="http://schemas.microsoft.com/office/powerpoint/2010/main" val="2872926447"/>
              </p:ext>
            </p:extLst>
          </p:nvPr>
        </p:nvGraphicFramePr>
        <p:xfrm>
          <a:off x="457200" y="1600200"/>
          <a:ext cx="8229600" cy="44958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262003558"/>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Macro Benchmark Results</a:t>
            </a:r>
            <a:endParaRPr lang="en-US" dirty="0"/>
          </a:p>
        </p:txBody>
      </p:sp>
      <p:graphicFrame>
        <p:nvGraphicFramePr>
          <p:cNvPr id="4" name="Chart 3"/>
          <p:cNvGraphicFramePr>
            <a:graphicFrameLocks/>
          </p:cNvGraphicFramePr>
          <p:nvPr>
            <p:extLst>
              <p:ext uri="{D42A27DB-BD31-4B8C-83A1-F6EECF244321}">
                <p14:modId xmlns:p14="http://schemas.microsoft.com/office/powerpoint/2010/main" val="3701150609"/>
              </p:ext>
            </p:extLst>
          </p:nvPr>
        </p:nvGraphicFramePr>
        <p:xfrm>
          <a:off x="990600" y="1524000"/>
          <a:ext cx="7086600" cy="45720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470502748"/>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22431" y="302842"/>
            <a:ext cx="2858550" cy="553998"/>
          </a:xfrm>
          <a:prstGeom prst="rect">
            <a:avLst/>
          </a:prstGeom>
          <a:noFill/>
        </p:spPr>
        <p:txBody>
          <a:bodyPr wrap="none" rtlCol="0">
            <a:spAutoFit/>
          </a:bodyPr>
          <a:lstStyle/>
          <a:p>
            <a:r>
              <a:rPr lang="en-US" sz="3000" b="1" dirty="0" smtClean="0"/>
              <a:t>Firebox </a:t>
            </a:r>
            <a:r>
              <a:rPr lang="en-US" sz="3000" b="1" dirty="0" smtClean="0"/>
              <a:t>Network</a:t>
            </a:r>
            <a:endParaRPr lang="en-US" sz="3000" b="1" dirty="0"/>
          </a:p>
        </p:txBody>
      </p:sp>
      <p:graphicFrame>
        <p:nvGraphicFramePr>
          <p:cNvPr id="8" name="Table 7"/>
          <p:cNvGraphicFramePr>
            <a:graphicFrameLocks noGrp="1"/>
          </p:cNvGraphicFramePr>
          <p:nvPr>
            <p:extLst>
              <p:ext uri="{D42A27DB-BD31-4B8C-83A1-F6EECF244321}">
                <p14:modId xmlns:p14="http://schemas.microsoft.com/office/powerpoint/2010/main" val="3852401111"/>
              </p:ext>
            </p:extLst>
          </p:nvPr>
        </p:nvGraphicFramePr>
        <p:xfrm>
          <a:off x="429591" y="2524058"/>
          <a:ext cx="3755174" cy="736600"/>
        </p:xfrm>
        <a:graphic>
          <a:graphicData uri="http://schemas.openxmlformats.org/drawingml/2006/table">
            <a:tbl>
              <a:tblPr firstRow="1" bandRow="1">
                <a:tableStyleId>{5C22544A-7EE6-4342-B048-85BDC9FD1C3A}</a:tableStyleId>
              </a:tblPr>
              <a:tblGrid>
                <a:gridCol w="1877587"/>
                <a:gridCol w="1877587"/>
              </a:tblGrid>
              <a:tr h="264717">
                <a:tc>
                  <a:txBody>
                    <a:bodyPr/>
                    <a:lstStyle/>
                    <a:p>
                      <a:r>
                        <a:rPr lang="en-US" dirty="0" smtClean="0"/>
                        <a:t>Without</a:t>
                      </a:r>
                      <a:r>
                        <a:rPr lang="en-US" baseline="0" dirty="0" smtClean="0"/>
                        <a:t> VMA*</a:t>
                      </a:r>
                      <a:endParaRPr lang="en-US" dirty="0"/>
                    </a:p>
                  </a:txBody>
                  <a:tcPr/>
                </a:tc>
                <a:tc>
                  <a:txBody>
                    <a:bodyPr/>
                    <a:lstStyle/>
                    <a:p>
                      <a:r>
                        <a:rPr lang="en-US" dirty="0" smtClean="0"/>
                        <a:t>4.8 us</a:t>
                      </a:r>
                      <a:endParaRPr lang="en-US" dirty="0"/>
                    </a:p>
                  </a:txBody>
                  <a:tcPr/>
                </a:tc>
              </a:tr>
              <a:tr h="370840">
                <a:tc>
                  <a:txBody>
                    <a:bodyPr/>
                    <a:lstStyle/>
                    <a:p>
                      <a:r>
                        <a:rPr lang="en-US" dirty="0" smtClean="0"/>
                        <a:t>With VMA</a:t>
                      </a:r>
                      <a:endParaRPr lang="en-US" dirty="0"/>
                    </a:p>
                  </a:txBody>
                  <a:tcPr/>
                </a:tc>
                <a:tc>
                  <a:txBody>
                    <a:bodyPr/>
                    <a:lstStyle/>
                    <a:p>
                      <a:r>
                        <a:rPr lang="en-US" dirty="0" smtClean="0"/>
                        <a:t>1.3 us</a:t>
                      </a:r>
                      <a:endParaRPr lang="en-US" dirty="0"/>
                    </a:p>
                  </a:txBody>
                  <a:tcPr/>
                </a:tc>
              </a:tr>
            </a:tbl>
          </a:graphicData>
        </a:graphic>
      </p:graphicFrame>
      <p:sp>
        <p:nvSpPr>
          <p:cNvPr id="9" name="TextBox 8"/>
          <p:cNvSpPr txBox="1"/>
          <p:nvPr/>
        </p:nvSpPr>
        <p:spPr>
          <a:xfrm>
            <a:off x="364796" y="2082237"/>
            <a:ext cx="3557384" cy="369332"/>
          </a:xfrm>
          <a:prstGeom prst="rect">
            <a:avLst/>
          </a:prstGeom>
          <a:noFill/>
        </p:spPr>
        <p:txBody>
          <a:bodyPr wrap="none" rtlCol="0">
            <a:spAutoFit/>
          </a:bodyPr>
          <a:lstStyle/>
          <a:p>
            <a:r>
              <a:rPr lang="en-US" b="1" dirty="0" err="1" smtClean="0"/>
              <a:t>SockPerf</a:t>
            </a:r>
            <a:r>
              <a:rPr lang="en-US" b="1" dirty="0" smtClean="0"/>
              <a:t> Ping Pong Latency in </a:t>
            </a:r>
            <a:r>
              <a:rPr lang="en-US" b="1" dirty="0" err="1" smtClean="0"/>
              <a:t>Fbox</a:t>
            </a:r>
            <a:endParaRPr lang="en-US" b="1" dirty="0"/>
          </a:p>
        </p:txBody>
      </p:sp>
      <p:graphicFrame>
        <p:nvGraphicFramePr>
          <p:cNvPr id="14" name="Table 13"/>
          <p:cNvGraphicFramePr>
            <a:graphicFrameLocks noGrp="1"/>
          </p:cNvGraphicFramePr>
          <p:nvPr>
            <p:extLst>
              <p:ext uri="{D42A27DB-BD31-4B8C-83A1-F6EECF244321}">
                <p14:modId xmlns:p14="http://schemas.microsoft.com/office/powerpoint/2010/main" val="2469576340"/>
              </p:ext>
            </p:extLst>
          </p:nvPr>
        </p:nvGraphicFramePr>
        <p:xfrm>
          <a:off x="429591" y="4062960"/>
          <a:ext cx="3755174" cy="736600"/>
        </p:xfrm>
        <a:graphic>
          <a:graphicData uri="http://schemas.openxmlformats.org/drawingml/2006/table">
            <a:tbl>
              <a:tblPr firstRow="1" bandRow="1">
                <a:tableStyleId>{5C22544A-7EE6-4342-B048-85BDC9FD1C3A}</a:tableStyleId>
              </a:tblPr>
              <a:tblGrid>
                <a:gridCol w="1877587"/>
                <a:gridCol w="1877587"/>
              </a:tblGrid>
              <a:tr h="264717">
                <a:tc>
                  <a:txBody>
                    <a:bodyPr/>
                    <a:lstStyle/>
                    <a:p>
                      <a:r>
                        <a:rPr lang="en-US" dirty="0" smtClean="0"/>
                        <a:t>Firebox</a:t>
                      </a:r>
                      <a:r>
                        <a:rPr lang="en-US" baseline="0" dirty="0" smtClean="0"/>
                        <a:t> v0</a:t>
                      </a:r>
                      <a:endParaRPr lang="en-US" dirty="0"/>
                    </a:p>
                  </a:txBody>
                  <a:tcPr/>
                </a:tc>
                <a:tc>
                  <a:txBody>
                    <a:bodyPr/>
                    <a:lstStyle/>
                    <a:p>
                      <a:r>
                        <a:rPr lang="en-US" dirty="0" smtClean="0"/>
                        <a:t>1.7 us</a:t>
                      </a:r>
                      <a:endParaRPr lang="en-US" dirty="0"/>
                    </a:p>
                  </a:txBody>
                  <a:tcPr/>
                </a:tc>
              </a:tr>
              <a:tr h="370840">
                <a:tc>
                  <a:txBody>
                    <a:bodyPr/>
                    <a:lstStyle/>
                    <a:p>
                      <a:r>
                        <a:rPr lang="en-US" dirty="0" err="1" smtClean="0"/>
                        <a:t>RAMCloud</a:t>
                      </a:r>
                      <a:r>
                        <a:rPr lang="en-US" dirty="0" smtClean="0"/>
                        <a:t> HW [1]</a:t>
                      </a:r>
                      <a:endParaRPr lang="en-US" dirty="0"/>
                    </a:p>
                  </a:txBody>
                  <a:tcPr/>
                </a:tc>
                <a:tc>
                  <a:txBody>
                    <a:bodyPr/>
                    <a:lstStyle/>
                    <a:p>
                      <a:r>
                        <a:rPr lang="en-US" dirty="0" smtClean="0"/>
                        <a:t>3.1 us</a:t>
                      </a:r>
                      <a:endParaRPr lang="en-US" dirty="0"/>
                    </a:p>
                  </a:txBody>
                  <a:tcPr/>
                </a:tc>
              </a:tr>
            </a:tbl>
          </a:graphicData>
        </a:graphic>
      </p:graphicFrame>
      <p:sp>
        <p:nvSpPr>
          <p:cNvPr id="15" name="TextBox 14"/>
          <p:cNvSpPr txBox="1"/>
          <p:nvPr/>
        </p:nvSpPr>
        <p:spPr>
          <a:xfrm>
            <a:off x="377755" y="3621139"/>
            <a:ext cx="2595582" cy="369332"/>
          </a:xfrm>
          <a:prstGeom prst="rect">
            <a:avLst/>
          </a:prstGeom>
          <a:noFill/>
        </p:spPr>
        <p:txBody>
          <a:bodyPr wrap="none" rtlCol="0">
            <a:spAutoFit/>
          </a:bodyPr>
          <a:lstStyle/>
          <a:p>
            <a:r>
              <a:rPr lang="en-US" b="1" dirty="0" smtClean="0"/>
              <a:t>RDMA Ping Pong Latency</a:t>
            </a:r>
            <a:endParaRPr lang="en-US" b="1" dirty="0"/>
          </a:p>
        </p:txBody>
      </p:sp>
      <p:sp>
        <p:nvSpPr>
          <p:cNvPr id="16" name="TextBox 15"/>
          <p:cNvSpPr txBox="1"/>
          <p:nvPr/>
        </p:nvSpPr>
        <p:spPr>
          <a:xfrm>
            <a:off x="322431" y="6226428"/>
            <a:ext cx="5096267" cy="369332"/>
          </a:xfrm>
          <a:prstGeom prst="rect">
            <a:avLst/>
          </a:prstGeom>
          <a:noFill/>
        </p:spPr>
        <p:txBody>
          <a:bodyPr wrap="none" rtlCol="0">
            <a:spAutoFit/>
          </a:bodyPr>
          <a:lstStyle/>
          <a:p>
            <a:r>
              <a:rPr lang="en-US" b="1" dirty="0" smtClean="0"/>
              <a:t>*VMA = </a:t>
            </a:r>
            <a:r>
              <a:rPr lang="en-US" b="1" dirty="0" err="1" smtClean="0"/>
              <a:t>Mellanox</a:t>
            </a:r>
            <a:r>
              <a:rPr lang="en-US" b="1" dirty="0" smtClean="0"/>
              <a:t> </a:t>
            </a:r>
            <a:r>
              <a:rPr lang="en-US" b="1" dirty="0" smtClean="0"/>
              <a:t>socket </a:t>
            </a:r>
            <a:r>
              <a:rPr lang="en-US" b="1" dirty="0" smtClean="0"/>
              <a:t>library with kernel bypass</a:t>
            </a:r>
            <a:endParaRPr lang="en-US" b="1" dirty="0"/>
          </a:p>
        </p:txBody>
      </p:sp>
    </p:spTree>
    <p:extLst>
      <p:ext uri="{BB962C8B-B14F-4D97-AF65-F5344CB8AC3E}">
        <p14:creationId xmlns:p14="http://schemas.microsoft.com/office/powerpoint/2010/main" val="1078736598"/>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22431" y="302842"/>
            <a:ext cx="5893298" cy="553998"/>
          </a:xfrm>
          <a:prstGeom prst="rect">
            <a:avLst/>
          </a:prstGeom>
          <a:noFill/>
        </p:spPr>
        <p:txBody>
          <a:bodyPr wrap="none" rtlCol="0">
            <a:spAutoFit/>
          </a:bodyPr>
          <a:lstStyle/>
          <a:p>
            <a:r>
              <a:rPr lang="en-US" sz="3000" b="1" dirty="0" err="1" smtClean="0"/>
              <a:t>Aerospike</a:t>
            </a:r>
            <a:r>
              <a:rPr lang="en-US" sz="3000" b="1" dirty="0" smtClean="0"/>
              <a:t>/Cassandra Write Latency</a:t>
            </a:r>
            <a:endParaRPr lang="en-US" sz="3000" b="1" dirty="0"/>
          </a:p>
        </p:txBody>
      </p:sp>
      <p:pic>
        <p:nvPicPr>
          <p:cNvPr id="2" name="Picture 1" descr="aero_cass_ycsb_write_lat_illustr.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371600"/>
            <a:ext cx="5148121" cy="4584700"/>
          </a:xfrm>
          <a:prstGeom prst="rect">
            <a:avLst/>
          </a:prstGeom>
        </p:spPr>
      </p:pic>
    </p:spTree>
    <p:extLst>
      <p:ext uri="{BB962C8B-B14F-4D97-AF65-F5344CB8AC3E}">
        <p14:creationId xmlns:p14="http://schemas.microsoft.com/office/powerpoint/2010/main" val="543227771"/>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52400" y="609600"/>
            <a:ext cx="3415343" cy="553998"/>
          </a:xfrm>
          <a:prstGeom prst="rect">
            <a:avLst/>
          </a:prstGeom>
          <a:noFill/>
        </p:spPr>
        <p:txBody>
          <a:bodyPr wrap="none" rtlCol="0">
            <a:spAutoFit/>
          </a:bodyPr>
          <a:lstStyle/>
          <a:p>
            <a:pPr algn="ctr"/>
            <a:r>
              <a:rPr lang="en-US" sz="3000" b="1" dirty="0" smtClean="0"/>
              <a:t>What is Firebox – 0?</a:t>
            </a:r>
            <a:endParaRPr lang="en-US" sz="3000" b="1" dirty="0" smtClean="0"/>
          </a:p>
        </p:txBody>
      </p:sp>
      <p:sp>
        <p:nvSpPr>
          <p:cNvPr id="3" name="TextBox 2"/>
          <p:cNvSpPr txBox="1"/>
          <p:nvPr/>
        </p:nvSpPr>
        <p:spPr>
          <a:xfrm>
            <a:off x="98778" y="1707156"/>
            <a:ext cx="5387622" cy="3970318"/>
          </a:xfrm>
          <a:prstGeom prst="rect">
            <a:avLst/>
          </a:prstGeom>
          <a:noFill/>
        </p:spPr>
        <p:txBody>
          <a:bodyPr wrap="square" rtlCol="0">
            <a:spAutoFit/>
          </a:bodyPr>
          <a:lstStyle/>
          <a:p>
            <a:r>
              <a:rPr lang="en-US" dirty="0" smtClean="0"/>
              <a:t>- Firebox – 0 Cluster:</a:t>
            </a:r>
          </a:p>
          <a:p>
            <a:pPr marL="450850" indent="-280988">
              <a:buFont typeface="Arial"/>
              <a:buChar char="•"/>
            </a:pPr>
            <a:r>
              <a:rPr lang="en-US" dirty="0" smtClean="0"/>
              <a:t>16-node cluster</a:t>
            </a:r>
          </a:p>
          <a:p>
            <a:pPr marL="450850" indent="-280988">
              <a:buFont typeface="Arial"/>
              <a:buChar char="•"/>
            </a:pPr>
            <a:r>
              <a:rPr lang="en-US" dirty="0" smtClean="0"/>
              <a:t>1 </a:t>
            </a:r>
            <a:r>
              <a:rPr lang="en-US" dirty="0" err="1" smtClean="0"/>
              <a:t>Infiniband</a:t>
            </a:r>
            <a:r>
              <a:rPr lang="en-US" dirty="0" smtClean="0"/>
              <a:t> switch</a:t>
            </a:r>
          </a:p>
          <a:p>
            <a:pPr marL="450850" indent="-280988">
              <a:buFont typeface="Arial"/>
              <a:buChar char="•"/>
            </a:pPr>
            <a:r>
              <a:rPr lang="en-US" dirty="0" smtClean="0"/>
              <a:t>1 Ethernet switch</a:t>
            </a:r>
          </a:p>
          <a:p>
            <a:pPr marL="285750" indent="-285750">
              <a:buFont typeface="Arial"/>
              <a:buChar char="•"/>
            </a:pPr>
            <a:endParaRPr lang="en-US" dirty="0"/>
          </a:p>
          <a:p>
            <a:r>
              <a:rPr lang="en-US" dirty="0" smtClean="0"/>
              <a:t>- Node configuration:</a:t>
            </a:r>
            <a:endParaRPr lang="en-US" dirty="0"/>
          </a:p>
          <a:p>
            <a:pPr marL="169863" indent="280988">
              <a:buFont typeface="Arial"/>
              <a:buChar char="•"/>
              <a:tabLst>
                <a:tab pos="169863" algn="l"/>
              </a:tabLst>
            </a:pPr>
            <a:r>
              <a:rPr lang="en-US" dirty="0" smtClean="0"/>
              <a:t>Inte</a:t>
            </a:r>
            <a:r>
              <a:rPr lang="en-US" dirty="0" smtClean="0"/>
              <a:t>l Ivy Bridge 8Cores / 16Threads 3.0GHz 25MB</a:t>
            </a:r>
          </a:p>
          <a:p>
            <a:pPr marL="169863" indent="280988">
              <a:buFont typeface="Arial"/>
              <a:buChar char="•"/>
              <a:tabLst>
                <a:tab pos="169863" algn="l"/>
              </a:tabLst>
            </a:pPr>
            <a:r>
              <a:rPr lang="en-US" dirty="0" smtClean="0"/>
              <a:t>64GB </a:t>
            </a:r>
            <a:r>
              <a:rPr lang="en-US" dirty="0"/>
              <a:t>RAM (1TB </a:t>
            </a:r>
            <a:r>
              <a:rPr lang="en-US" dirty="0" smtClean="0"/>
              <a:t>aggregate)</a:t>
            </a:r>
            <a:endParaRPr lang="en-US" dirty="0" smtClean="0"/>
          </a:p>
          <a:p>
            <a:pPr marL="169863" indent="280988">
              <a:buFont typeface="Arial"/>
              <a:buChar char="•"/>
              <a:tabLst>
                <a:tab pos="169863" algn="l"/>
              </a:tabLst>
            </a:pPr>
            <a:r>
              <a:rPr lang="en-US" dirty="0" smtClean="0"/>
              <a:t>2 SSDs (120GB + 480GB) (</a:t>
            </a:r>
            <a:r>
              <a:rPr lang="en-US" dirty="0"/>
              <a:t>9.4TB </a:t>
            </a:r>
            <a:r>
              <a:rPr lang="en-US" dirty="0" smtClean="0"/>
              <a:t>aggregate)</a:t>
            </a:r>
          </a:p>
          <a:p>
            <a:pPr marL="169863" indent="280988">
              <a:buFont typeface="Arial"/>
              <a:buChar char="•"/>
              <a:tabLst>
                <a:tab pos="169863" algn="l"/>
              </a:tabLst>
            </a:pPr>
            <a:r>
              <a:rPr lang="en-US" dirty="0" err="1" smtClean="0"/>
              <a:t>Infiniband</a:t>
            </a:r>
            <a:r>
              <a:rPr lang="en-US" dirty="0" smtClean="0"/>
              <a:t>: </a:t>
            </a:r>
            <a:r>
              <a:rPr lang="en-US" dirty="0" err="1" smtClean="0"/>
              <a:t>Mellanox</a:t>
            </a:r>
            <a:r>
              <a:rPr lang="en-US" dirty="0" smtClean="0"/>
              <a:t> ConnectX-3 VPI FDR QSFP 56Gbps</a:t>
            </a:r>
          </a:p>
          <a:p>
            <a:pPr marL="169863" indent="280988">
              <a:buFont typeface="Arial"/>
              <a:buChar char="•"/>
              <a:tabLst>
                <a:tab pos="169863" algn="l"/>
              </a:tabLst>
            </a:pPr>
            <a:r>
              <a:rPr lang="en-US" dirty="0" smtClean="0"/>
              <a:t>Ethernet: </a:t>
            </a:r>
            <a:r>
              <a:rPr lang="en-US" dirty="0" err="1" smtClean="0"/>
              <a:t>Mellanox</a:t>
            </a:r>
            <a:r>
              <a:rPr lang="en-US" dirty="0" smtClean="0"/>
              <a:t> ConnextX-3 EN QSFP 40Gb</a:t>
            </a:r>
          </a:p>
          <a:p>
            <a:pPr marL="169863" indent="280988">
              <a:buFont typeface="Arial"/>
              <a:buChar char="•"/>
              <a:tabLst>
                <a:tab pos="169863" algn="l"/>
              </a:tabLst>
            </a:pPr>
            <a:r>
              <a:rPr lang="en-US" dirty="0" smtClean="0"/>
              <a:t>Running Ubuntu 14.04 (Linux </a:t>
            </a:r>
            <a:r>
              <a:rPr lang="en-US" dirty="0" smtClean="0"/>
              <a:t>3.13.0)</a:t>
            </a:r>
            <a:endParaRPr lang="en-US" dirty="0" smtClean="0"/>
          </a:p>
          <a:p>
            <a:endParaRPr lang="en-US" dirty="0"/>
          </a:p>
        </p:txBody>
      </p:sp>
      <p:pic>
        <p:nvPicPr>
          <p:cNvPr id="2" name="Picture 1"/>
          <p:cNvPicPr>
            <a:picLocks noChangeAspect="1"/>
          </p:cNvPicPr>
          <p:nvPr/>
        </p:nvPicPr>
        <p:blipFill>
          <a:blip r:embed="rId3"/>
          <a:stretch>
            <a:fillRect/>
          </a:stretch>
        </p:blipFill>
        <p:spPr>
          <a:xfrm>
            <a:off x="5486400" y="762000"/>
            <a:ext cx="3048000" cy="5414368"/>
          </a:xfrm>
          <a:prstGeom prst="rect">
            <a:avLst/>
          </a:prstGeom>
        </p:spPr>
      </p:pic>
    </p:spTree>
    <p:extLst>
      <p:ext uri="{BB962C8B-B14F-4D97-AF65-F5344CB8AC3E}">
        <p14:creationId xmlns:p14="http://schemas.microsoft.com/office/powerpoint/2010/main" val="3984556635"/>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4"/>
          <p:cNvSpPr txBox="1">
            <a:spLocks/>
          </p:cNvSpPr>
          <p:nvPr/>
        </p:nvSpPr>
        <p:spPr>
          <a:xfrm>
            <a:off x="182562" y="533400"/>
            <a:ext cx="8732837" cy="762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err="1" smtClean="0">
                <a:ea typeface="ＭＳ Ｐゴシック" charset="-128"/>
              </a:rPr>
              <a:t>FireBox</a:t>
            </a:r>
            <a:r>
              <a:rPr lang="en-US" dirty="0" smtClean="0">
                <a:ea typeface="ＭＳ Ｐゴシック" charset="-128"/>
              </a:rPr>
              <a:t> Software Stack</a:t>
            </a:r>
            <a:endParaRPr lang="en-US" dirty="0">
              <a:ea typeface="ＭＳ Ｐゴシック" charset="-128"/>
            </a:endParaRPr>
          </a:p>
        </p:txBody>
      </p:sp>
      <p:grpSp>
        <p:nvGrpSpPr>
          <p:cNvPr id="2" name="Group 1"/>
          <p:cNvGrpSpPr/>
          <p:nvPr/>
        </p:nvGrpSpPr>
        <p:grpSpPr>
          <a:xfrm>
            <a:off x="609600" y="1905000"/>
            <a:ext cx="8295335" cy="4002174"/>
            <a:chOff x="685800" y="1539367"/>
            <a:chExt cx="8295335" cy="3163974"/>
          </a:xfrm>
        </p:grpSpPr>
        <p:sp>
          <p:nvSpPr>
            <p:cNvPr id="9" name="Rectangle 8"/>
            <p:cNvSpPr/>
            <p:nvPr/>
          </p:nvSpPr>
          <p:spPr bwMode="auto">
            <a:xfrm>
              <a:off x="685800" y="4283455"/>
              <a:ext cx="7109232" cy="419886"/>
            </a:xfrm>
            <a:prstGeom prst="rect">
              <a:avLst/>
            </a:prstGeom>
            <a:solidFill>
              <a:schemeClr val="accent1">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effectLst/>
                  <a:latin typeface="Allerton"/>
                  <a:ea typeface="ＭＳ Ｐゴシック" pitchFamily="-65" charset="-128"/>
                  <a:cs typeface="Allerton"/>
                </a:rPr>
                <a:t>“WSC Executive” (</a:t>
              </a:r>
              <a:r>
                <a:rPr kumimoji="0" lang="en-US" sz="1600" b="1" i="0" u="none" strike="noStrike" cap="none" normalizeH="0" baseline="0" dirty="0" err="1" smtClean="0">
                  <a:ln>
                    <a:noFill/>
                  </a:ln>
                  <a:effectLst/>
                  <a:latin typeface="Allerton"/>
                  <a:ea typeface="ＭＳ Ｐゴシック" pitchFamily="-65" charset="-128"/>
                  <a:cs typeface="Allerton"/>
                </a:rPr>
                <a:t>Xen</a:t>
              </a:r>
              <a:r>
                <a:rPr kumimoji="0" lang="en-US" sz="1600" b="0" i="0" u="none" strike="noStrike" cap="none" normalizeH="0" baseline="0" dirty="0" smtClean="0">
                  <a:ln>
                    <a:noFill/>
                  </a:ln>
                  <a:effectLst/>
                  <a:latin typeface="Allerton"/>
                  <a:ea typeface="ＭＳ Ｐゴシック" pitchFamily="-65" charset="-128"/>
                  <a:cs typeface="Allerton"/>
                </a:rPr>
                <a:t> + resource partitioning)</a:t>
              </a:r>
              <a:endParaRPr kumimoji="0" lang="en-US" sz="1600" b="0" i="0" u="none" strike="noStrike" cap="none" normalizeH="0" baseline="0" dirty="0">
                <a:ln>
                  <a:noFill/>
                </a:ln>
                <a:effectLst/>
                <a:latin typeface="Allerton"/>
                <a:ea typeface="ＭＳ Ｐゴシック" pitchFamily="-65" charset="-128"/>
                <a:cs typeface="Allerton"/>
              </a:endParaRPr>
            </a:p>
          </p:txBody>
        </p:sp>
        <p:sp>
          <p:nvSpPr>
            <p:cNvPr id="10" name="Rectangle 9"/>
            <p:cNvSpPr/>
            <p:nvPr/>
          </p:nvSpPr>
          <p:spPr bwMode="auto">
            <a:xfrm>
              <a:off x="685800" y="3762552"/>
              <a:ext cx="5006010" cy="419886"/>
            </a:xfrm>
            <a:prstGeom prst="rect">
              <a:avLst/>
            </a:prstGeom>
            <a:solidFill>
              <a:schemeClr val="accent1">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effectLst/>
                  <a:latin typeface="Allerton"/>
                  <a:ea typeface="ＭＳ Ｐゴシック" pitchFamily="-65" charset="-128"/>
                  <a:cs typeface="Allerton"/>
                </a:rPr>
                <a:t>Bulk Memory API (</a:t>
              </a:r>
              <a:r>
                <a:rPr kumimoji="0" lang="en-US" sz="1600" b="1" i="0" u="none" strike="noStrike" cap="none" normalizeH="0" baseline="0" dirty="0" err="1" smtClean="0">
                  <a:ln>
                    <a:noFill/>
                  </a:ln>
                  <a:effectLst/>
                  <a:latin typeface="Allerton"/>
                  <a:ea typeface="ＭＳ Ｐゴシック" pitchFamily="-65" charset="-128"/>
                  <a:cs typeface="Allerton"/>
                </a:rPr>
                <a:t>RAMCloud</a:t>
              </a:r>
              <a:r>
                <a:rPr kumimoji="0" lang="en-US" sz="1600" b="0" i="0" u="none" strike="noStrike" cap="none" normalizeH="0" baseline="0" dirty="0" smtClean="0">
                  <a:ln>
                    <a:noFill/>
                  </a:ln>
                  <a:effectLst/>
                  <a:latin typeface="Allerton"/>
                  <a:ea typeface="ＭＳ Ｐゴシック" pitchFamily="-65" charset="-128"/>
                  <a:cs typeface="Allerton"/>
                </a:rPr>
                <a:t> + transactions)</a:t>
              </a:r>
              <a:endParaRPr kumimoji="0" lang="en-US" sz="1600" b="0" i="0" u="none" strike="noStrike" cap="none" normalizeH="0" baseline="0" dirty="0">
                <a:ln>
                  <a:noFill/>
                </a:ln>
                <a:effectLst/>
                <a:latin typeface="Allerton"/>
                <a:ea typeface="ＭＳ Ｐゴシック" pitchFamily="-65" charset="-128"/>
                <a:cs typeface="Allerton"/>
              </a:endParaRPr>
            </a:p>
          </p:txBody>
        </p:sp>
        <p:sp>
          <p:nvSpPr>
            <p:cNvPr id="11" name="Rectangle 10"/>
            <p:cNvSpPr/>
            <p:nvPr/>
          </p:nvSpPr>
          <p:spPr bwMode="auto">
            <a:xfrm>
              <a:off x="685801" y="2645403"/>
              <a:ext cx="989615" cy="557990"/>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effectLst/>
                  <a:latin typeface="Allerton"/>
                  <a:ea typeface="ＭＳ Ｐゴシック" pitchFamily="-65" charset="-128"/>
                  <a:cs typeface="Allerton"/>
                </a:rPr>
                <a:t>Batch</a:t>
              </a:r>
              <a:endParaRPr kumimoji="0" lang="en-US" sz="1600" b="0" i="0" u="none" strike="noStrike" cap="none" normalizeH="0" baseline="0" dirty="0">
                <a:ln>
                  <a:noFill/>
                </a:ln>
                <a:effectLst/>
                <a:latin typeface="Allerton"/>
                <a:ea typeface="ＭＳ Ｐゴシック" pitchFamily="-65" charset="-128"/>
                <a:cs typeface="Allerton"/>
              </a:endParaRPr>
            </a:p>
          </p:txBody>
        </p:sp>
        <p:sp>
          <p:nvSpPr>
            <p:cNvPr id="12" name="Rectangle 11"/>
            <p:cNvSpPr/>
            <p:nvPr/>
          </p:nvSpPr>
          <p:spPr bwMode="auto">
            <a:xfrm>
              <a:off x="2922409" y="2645403"/>
              <a:ext cx="2769402" cy="557990"/>
            </a:xfrm>
            <a:prstGeom prst="rect">
              <a:avLst/>
            </a:prstGeom>
            <a:solidFill>
              <a:schemeClr val="accent3">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effectLst/>
                  <a:latin typeface="Allerton"/>
                  <a:ea typeface="ＭＳ Ｐゴシック" pitchFamily="-65" charset="-128"/>
                  <a:cs typeface="Allerton"/>
                </a:rPr>
                <a:t>Interactive</a:t>
              </a:r>
              <a:endParaRPr kumimoji="0" lang="en-US" sz="1600" b="0" i="0" u="none" strike="noStrike" cap="none" normalizeH="0" baseline="0" dirty="0">
                <a:ln>
                  <a:noFill/>
                </a:ln>
                <a:effectLst/>
                <a:latin typeface="Allerton"/>
                <a:ea typeface="ＭＳ Ｐゴシック" pitchFamily="-65" charset="-128"/>
                <a:cs typeface="Allerton"/>
              </a:endParaRPr>
            </a:p>
          </p:txBody>
        </p:sp>
        <p:sp>
          <p:nvSpPr>
            <p:cNvPr id="13" name="Rectangle 12"/>
            <p:cNvSpPr/>
            <p:nvPr/>
          </p:nvSpPr>
          <p:spPr bwMode="auto">
            <a:xfrm>
              <a:off x="685802" y="2085954"/>
              <a:ext cx="989614" cy="419886"/>
            </a:xfrm>
            <a:prstGeom prst="rect">
              <a:avLst/>
            </a:prstGeom>
            <a:solidFill>
              <a:schemeClr val="accent2">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err="1" smtClean="0">
                  <a:latin typeface="Allerton"/>
                  <a:ea typeface="ＭＳ Ｐゴシック" pitchFamily="-65" charset="-128"/>
                  <a:cs typeface="Allerton"/>
                </a:rPr>
                <a:t>Hadoop</a:t>
              </a:r>
              <a:endParaRPr kumimoji="0" lang="en-US" sz="1600" b="0" i="0" u="none" strike="noStrike" cap="none" normalizeH="0" baseline="0" dirty="0">
                <a:ln>
                  <a:noFill/>
                </a:ln>
                <a:solidFill>
                  <a:schemeClr val="tx1"/>
                </a:solidFill>
                <a:effectLst/>
                <a:latin typeface="Allerton"/>
                <a:ea typeface="ＭＳ Ｐゴシック" pitchFamily="-65" charset="-128"/>
                <a:cs typeface="Allerton"/>
              </a:endParaRPr>
            </a:p>
          </p:txBody>
        </p:sp>
        <p:sp>
          <p:nvSpPr>
            <p:cNvPr id="14" name="Rectangle 13"/>
            <p:cNvSpPr/>
            <p:nvPr/>
          </p:nvSpPr>
          <p:spPr bwMode="auto">
            <a:xfrm>
              <a:off x="1774870" y="2085954"/>
              <a:ext cx="986885" cy="419886"/>
            </a:xfrm>
            <a:prstGeom prst="rect">
              <a:avLst/>
            </a:prstGeom>
            <a:solidFill>
              <a:schemeClr val="accent2">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smtClean="0">
                  <a:latin typeface="Allerton"/>
                  <a:ea typeface="ＭＳ Ｐゴシック" pitchFamily="-65" charset="-128"/>
                  <a:cs typeface="Allerton"/>
                </a:rPr>
                <a:t>Spark</a:t>
              </a:r>
              <a:endParaRPr kumimoji="0" lang="en-US" sz="1600" b="0" i="0" u="none" strike="noStrike" cap="none" normalizeH="0" baseline="0" dirty="0">
                <a:ln>
                  <a:noFill/>
                </a:ln>
                <a:solidFill>
                  <a:schemeClr val="tx1"/>
                </a:solidFill>
                <a:effectLst/>
                <a:latin typeface="Allerton"/>
                <a:ea typeface="ＭＳ Ｐゴシック" pitchFamily="-65" charset="-128"/>
                <a:cs typeface="Allerton"/>
              </a:endParaRPr>
            </a:p>
          </p:txBody>
        </p:sp>
        <p:sp>
          <p:nvSpPr>
            <p:cNvPr id="15" name="Rectangle 14"/>
            <p:cNvSpPr/>
            <p:nvPr/>
          </p:nvSpPr>
          <p:spPr bwMode="auto">
            <a:xfrm>
              <a:off x="685801" y="1539367"/>
              <a:ext cx="989615" cy="419886"/>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smtClean="0">
                  <a:latin typeface="Allerton"/>
                  <a:ea typeface="ＭＳ Ｐゴシック" pitchFamily="-65" charset="-128"/>
                  <a:cs typeface="Allerton"/>
                </a:rPr>
                <a:t>App</a:t>
              </a:r>
              <a:endParaRPr kumimoji="0" lang="en-US" sz="1600" b="0" i="0" u="none" strike="noStrike" cap="none" normalizeH="0" baseline="0" dirty="0">
                <a:ln>
                  <a:noFill/>
                </a:ln>
                <a:solidFill>
                  <a:schemeClr val="tx1"/>
                </a:solidFill>
                <a:effectLst/>
                <a:latin typeface="Allerton"/>
                <a:ea typeface="ＭＳ Ｐゴシック" pitchFamily="-65" charset="-128"/>
                <a:cs typeface="Allerton"/>
              </a:endParaRPr>
            </a:p>
          </p:txBody>
        </p:sp>
        <p:sp>
          <p:nvSpPr>
            <p:cNvPr id="16" name="Rectangle 15"/>
            <p:cNvSpPr/>
            <p:nvPr/>
          </p:nvSpPr>
          <p:spPr bwMode="auto">
            <a:xfrm>
              <a:off x="1774870" y="1539367"/>
              <a:ext cx="986885" cy="419886"/>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smtClean="0">
                  <a:latin typeface="Allerton"/>
                  <a:ea typeface="ＭＳ Ｐゴシック" pitchFamily="-65" charset="-128"/>
                  <a:cs typeface="Allerton"/>
                </a:rPr>
                <a:t>App</a:t>
              </a:r>
              <a:endParaRPr kumimoji="0" lang="en-US" sz="1600" b="0" i="0" u="none" strike="noStrike" cap="none" normalizeH="0" baseline="0" dirty="0">
                <a:ln>
                  <a:noFill/>
                </a:ln>
                <a:solidFill>
                  <a:schemeClr val="tx1"/>
                </a:solidFill>
                <a:effectLst/>
                <a:latin typeface="Allerton"/>
                <a:ea typeface="ＭＳ Ｐゴシック" pitchFamily="-65" charset="-128"/>
                <a:cs typeface="Allerton"/>
              </a:endParaRPr>
            </a:p>
          </p:txBody>
        </p:sp>
        <p:sp>
          <p:nvSpPr>
            <p:cNvPr id="17" name="Rectangle 16"/>
            <p:cNvSpPr/>
            <p:nvPr/>
          </p:nvSpPr>
          <p:spPr bwMode="auto">
            <a:xfrm>
              <a:off x="685802" y="3203393"/>
              <a:ext cx="5006010" cy="419886"/>
            </a:xfrm>
            <a:prstGeom prst="rect">
              <a:avLst/>
            </a:prstGeom>
            <a:solidFill>
              <a:schemeClr val="accent1">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effectLst/>
                  <a:latin typeface="Allerton"/>
                  <a:ea typeface="ＭＳ Ｐゴシック" pitchFamily="-65" charset="-128"/>
                  <a:cs typeface="Allerton"/>
                </a:rPr>
                <a:t>Cluster Manager (</a:t>
              </a:r>
              <a:r>
                <a:rPr kumimoji="0" lang="en-US" sz="1600" b="1" i="0" u="none" strike="noStrike" cap="none" normalizeH="0" baseline="0" dirty="0" err="1" smtClean="0">
                  <a:ln>
                    <a:noFill/>
                  </a:ln>
                  <a:effectLst/>
                  <a:latin typeface="Allerton"/>
                  <a:ea typeface="ＭＳ Ｐゴシック" pitchFamily="-65" charset="-128"/>
                  <a:cs typeface="Allerton"/>
                </a:rPr>
                <a:t>Mesos</a:t>
              </a:r>
              <a:r>
                <a:rPr kumimoji="0" lang="en-US" sz="1600" b="0" i="0" u="none" strike="noStrike" cap="none" normalizeH="0" baseline="0" dirty="0" smtClean="0">
                  <a:ln>
                    <a:noFill/>
                  </a:ln>
                  <a:effectLst/>
                  <a:latin typeface="Allerton"/>
                  <a:ea typeface="ＭＳ Ｐゴシック" pitchFamily="-65" charset="-128"/>
                  <a:cs typeface="Allerton"/>
                </a:rPr>
                <a:t> + interactive)</a:t>
              </a:r>
              <a:endParaRPr kumimoji="0" lang="en-US" sz="1600" b="0" i="0" u="none" strike="noStrike" cap="none" normalizeH="0" baseline="0" dirty="0">
                <a:ln>
                  <a:noFill/>
                </a:ln>
                <a:effectLst/>
                <a:latin typeface="Allerton"/>
                <a:ea typeface="ＭＳ Ｐゴシック" pitchFamily="-65" charset="-128"/>
                <a:cs typeface="Allerton"/>
              </a:endParaRPr>
            </a:p>
          </p:txBody>
        </p:sp>
        <p:sp>
          <p:nvSpPr>
            <p:cNvPr id="18" name="Rectangle 17"/>
            <p:cNvSpPr/>
            <p:nvPr/>
          </p:nvSpPr>
          <p:spPr bwMode="auto">
            <a:xfrm>
              <a:off x="1774870" y="2643944"/>
              <a:ext cx="989615" cy="557990"/>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effectLst/>
                  <a:latin typeface="Allerton"/>
                  <a:ea typeface="ＭＳ Ｐゴシック" pitchFamily="-65" charset="-128"/>
                  <a:cs typeface="Allerton"/>
                </a:rPr>
                <a:t>Batch</a:t>
              </a:r>
              <a:endParaRPr kumimoji="0" lang="en-US" sz="1600" b="0" i="0" u="none" strike="noStrike" cap="none" normalizeH="0" baseline="0" dirty="0">
                <a:ln>
                  <a:noFill/>
                </a:ln>
                <a:effectLst/>
                <a:latin typeface="Allerton"/>
                <a:ea typeface="ＭＳ Ｐゴシック" pitchFamily="-65" charset="-128"/>
                <a:cs typeface="Allerton"/>
              </a:endParaRPr>
            </a:p>
          </p:txBody>
        </p:sp>
        <p:sp>
          <p:nvSpPr>
            <p:cNvPr id="19" name="Rectangle 18"/>
            <p:cNvSpPr/>
            <p:nvPr/>
          </p:nvSpPr>
          <p:spPr bwMode="auto">
            <a:xfrm>
              <a:off x="5766132" y="1630649"/>
              <a:ext cx="188887" cy="186019"/>
            </a:xfrm>
            <a:prstGeom prst="rect">
              <a:avLst/>
            </a:prstGeom>
            <a:solidFill>
              <a:schemeClr val="accent3">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a:ln>
                  <a:noFill/>
                </a:ln>
                <a:solidFill>
                  <a:schemeClr val="tx1"/>
                </a:solidFill>
                <a:effectLst/>
                <a:latin typeface="Allerton"/>
                <a:ea typeface="ＭＳ Ｐゴシック" pitchFamily="-65" charset="-128"/>
                <a:cs typeface="Allerton"/>
              </a:endParaRPr>
            </a:p>
          </p:txBody>
        </p:sp>
        <p:sp>
          <p:nvSpPr>
            <p:cNvPr id="20" name="Rectangle 19"/>
            <p:cNvSpPr/>
            <p:nvPr/>
          </p:nvSpPr>
          <p:spPr bwMode="auto">
            <a:xfrm>
              <a:off x="5943600" y="1599608"/>
              <a:ext cx="3037535" cy="714574"/>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defTabSz="914400" rtl="0" eaLnBrk="0" fontAlgn="base" latinLnBrk="0" hangingPunct="0">
                <a:lnSpc>
                  <a:spcPct val="130000"/>
                </a:lnSpc>
                <a:spcBef>
                  <a:spcPct val="0"/>
                </a:spcBef>
                <a:spcAft>
                  <a:spcPct val="0"/>
                </a:spcAft>
                <a:buClrTx/>
                <a:buSzTx/>
                <a:buFontTx/>
                <a:buNone/>
                <a:tabLst/>
              </a:pPr>
              <a:r>
                <a:rPr lang="en-US" sz="1600" dirty="0" smtClean="0">
                  <a:latin typeface="Allerton"/>
                  <a:ea typeface="ＭＳ Ｐゴシック" pitchFamily="-65" charset="-128"/>
                  <a:cs typeface="Allerton"/>
                </a:rPr>
                <a:t>New component</a:t>
              </a:r>
            </a:p>
            <a:p>
              <a:pPr marL="0" marR="0" indent="0" defTabSz="914400" rtl="0" eaLnBrk="0" fontAlgn="base" latinLnBrk="0" hangingPunct="0">
                <a:lnSpc>
                  <a:spcPct val="13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Allerton"/>
                  <a:ea typeface="ＭＳ Ｐゴシック" pitchFamily="-65" charset="-128"/>
                  <a:cs typeface="Allerton"/>
                </a:rPr>
                <a:t>Modified existing component</a:t>
              </a:r>
            </a:p>
            <a:p>
              <a:pPr marL="0" marR="0" indent="0" defTabSz="914400" rtl="0" eaLnBrk="0" fontAlgn="base" latinLnBrk="0" hangingPunct="0">
                <a:lnSpc>
                  <a:spcPct val="130000"/>
                </a:lnSpc>
                <a:spcBef>
                  <a:spcPct val="0"/>
                </a:spcBef>
                <a:spcAft>
                  <a:spcPct val="0"/>
                </a:spcAft>
                <a:buClrTx/>
                <a:buSzTx/>
                <a:buFontTx/>
                <a:buNone/>
                <a:tabLst/>
              </a:pPr>
              <a:r>
                <a:rPr lang="en-US" sz="1600" dirty="0" smtClean="0">
                  <a:latin typeface="Allerton"/>
                  <a:ea typeface="ＭＳ Ｐゴシック" pitchFamily="-65" charset="-128"/>
                  <a:cs typeface="Allerton"/>
                </a:rPr>
                <a:t>Unmodified existing component</a:t>
              </a:r>
              <a:endParaRPr kumimoji="0" lang="en-US" sz="1600" b="0" i="0" u="none" strike="noStrike" cap="none" normalizeH="0" baseline="0" dirty="0">
                <a:ln>
                  <a:noFill/>
                </a:ln>
                <a:solidFill>
                  <a:schemeClr val="tx1"/>
                </a:solidFill>
                <a:effectLst/>
                <a:latin typeface="Allerton"/>
                <a:ea typeface="ＭＳ Ｐゴシック" pitchFamily="-65" charset="-128"/>
                <a:cs typeface="Allerton"/>
              </a:endParaRPr>
            </a:p>
          </p:txBody>
        </p:sp>
        <p:sp>
          <p:nvSpPr>
            <p:cNvPr id="21" name="Rectangle 20"/>
            <p:cNvSpPr/>
            <p:nvPr/>
          </p:nvSpPr>
          <p:spPr bwMode="auto">
            <a:xfrm>
              <a:off x="5770212" y="1875749"/>
              <a:ext cx="188887" cy="186019"/>
            </a:xfrm>
            <a:prstGeom prst="rect">
              <a:avLst/>
            </a:prstGeom>
            <a:solidFill>
              <a:schemeClr val="accent1">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a:ln>
                  <a:noFill/>
                </a:ln>
                <a:solidFill>
                  <a:schemeClr val="tx1"/>
                </a:solidFill>
                <a:effectLst/>
                <a:latin typeface="Allerton"/>
                <a:ea typeface="ＭＳ Ｐゴシック" pitchFamily="-65" charset="-128"/>
                <a:cs typeface="Allerton"/>
              </a:endParaRPr>
            </a:p>
          </p:txBody>
        </p:sp>
        <p:sp>
          <p:nvSpPr>
            <p:cNvPr id="22" name="Rectangle 21"/>
            <p:cNvSpPr/>
            <p:nvPr/>
          </p:nvSpPr>
          <p:spPr bwMode="auto">
            <a:xfrm>
              <a:off x="5770212" y="2125404"/>
              <a:ext cx="188887" cy="186019"/>
            </a:xfrm>
            <a:prstGeom prst="rect">
              <a:avLst/>
            </a:prstGeom>
            <a:solidFill>
              <a:schemeClr val="accent2">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a:ln>
                  <a:noFill/>
                </a:ln>
                <a:solidFill>
                  <a:schemeClr val="tx1"/>
                </a:solidFill>
                <a:effectLst/>
                <a:latin typeface="Allerton"/>
                <a:ea typeface="ＭＳ Ｐゴシック" pitchFamily="-65" charset="-128"/>
                <a:cs typeface="Allerton"/>
              </a:endParaRPr>
            </a:p>
          </p:txBody>
        </p:sp>
      </p:grpSp>
      <p:sp>
        <p:nvSpPr>
          <p:cNvPr id="3" name="Rectangle 2"/>
          <p:cNvSpPr/>
          <p:nvPr/>
        </p:nvSpPr>
        <p:spPr>
          <a:xfrm>
            <a:off x="533400" y="5334000"/>
            <a:ext cx="7239000" cy="609600"/>
          </a:xfrm>
          <a:prstGeom prst="rect">
            <a:avLst/>
          </a:prstGeom>
          <a:solidFill>
            <a:srgbClr val="FF0000">
              <a:alpha val="42000"/>
            </a:srgbClr>
          </a:solidFill>
          <a:ln w="38100" cmpd="sng">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23" name="Rectangle 22"/>
          <p:cNvSpPr/>
          <p:nvPr/>
        </p:nvSpPr>
        <p:spPr>
          <a:xfrm>
            <a:off x="533400" y="4648200"/>
            <a:ext cx="5181600" cy="685800"/>
          </a:xfrm>
          <a:prstGeom prst="rect">
            <a:avLst/>
          </a:prstGeom>
          <a:solidFill>
            <a:srgbClr val="FF0000">
              <a:alpha val="42000"/>
            </a:srgbClr>
          </a:solidFill>
          <a:ln w="38100" cmpd="sng">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24" name="Rectangle 23"/>
          <p:cNvSpPr/>
          <p:nvPr/>
        </p:nvSpPr>
        <p:spPr>
          <a:xfrm>
            <a:off x="533400" y="2514600"/>
            <a:ext cx="2286000" cy="685800"/>
          </a:xfrm>
          <a:prstGeom prst="rect">
            <a:avLst/>
          </a:prstGeom>
          <a:solidFill>
            <a:srgbClr val="FF0000">
              <a:alpha val="42000"/>
            </a:srgbClr>
          </a:solidFill>
          <a:ln w="38100" cmpd="sng">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26" name="Rectangle 25"/>
          <p:cNvSpPr/>
          <p:nvPr/>
        </p:nvSpPr>
        <p:spPr>
          <a:xfrm>
            <a:off x="2819400" y="3276600"/>
            <a:ext cx="2819400" cy="762000"/>
          </a:xfrm>
          <a:prstGeom prst="rect">
            <a:avLst/>
          </a:prstGeom>
          <a:solidFill>
            <a:srgbClr val="FF0000">
              <a:alpha val="42000"/>
            </a:srgbClr>
          </a:solidFill>
          <a:ln w="38100" cmpd="sng">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14427435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3" grpId="0" animBg="1"/>
      <p:bldP spid="24" grpId="0" animBg="1"/>
      <p:bldP spid="2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4"/>
          <p:cNvSpPr txBox="1">
            <a:spLocks/>
          </p:cNvSpPr>
          <p:nvPr/>
        </p:nvSpPr>
        <p:spPr>
          <a:xfrm>
            <a:off x="182562" y="533400"/>
            <a:ext cx="8732837" cy="762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smtClean="0">
                <a:ea typeface="ＭＳ Ｐゴシック" charset="-128"/>
              </a:rPr>
              <a:t>Tessellation</a:t>
            </a:r>
            <a:endParaRPr lang="en-US" dirty="0">
              <a:ea typeface="ＭＳ Ｐゴシック" charset="-128"/>
            </a:endParaRPr>
          </a:p>
        </p:txBody>
      </p:sp>
      <p:grpSp>
        <p:nvGrpSpPr>
          <p:cNvPr id="2" name="Group 1"/>
          <p:cNvGrpSpPr/>
          <p:nvPr/>
        </p:nvGrpSpPr>
        <p:grpSpPr>
          <a:xfrm>
            <a:off x="609600" y="1905000"/>
            <a:ext cx="8295335" cy="4002174"/>
            <a:chOff x="685800" y="1539367"/>
            <a:chExt cx="8295335" cy="3163974"/>
          </a:xfrm>
        </p:grpSpPr>
        <p:sp>
          <p:nvSpPr>
            <p:cNvPr id="9" name="Rectangle 8"/>
            <p:cNvSpPr/>
            <p:nvPr/>
          </p:nvSpPr>
          <p:spPr bwMode="auto">
            <a:xfrm>
              <a:off x="685800" y="4283455"/>
              <a:ext cx="7109232" cy="419886"/>
            </a:xfrm>
            <a:prstGeom prst="rect">
              <a:avLst/>
            </a:prstGeom>
            <a:solidFill>
              <a:schemeClr val="accent1">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effectLst/>
                  <a:latin typeface="Allerton"/>
                  <a:ea typeface="ＭＳ Ｐゴシック" pitchFamily="-65" charset="-128"/>
                  <a:cs typeface="Allerton"/>
                </a:rPr>
                <a:t>“WSC Executive” (</a:t>
              </a:r>
              <a:r>
                <a:rPr kumimoji="0" lang="en-US" sz="1600" b="1" i="0" u="none" strike="noStrike" cap="none" normalizeH="0" baseline="0" dirty="0" err="1" smtClean="0">
                  <a:ln>
                    <a:noFill/>
                  </a:ln>
                  <a:effectLst/>
                  <a:latin typeface="Allerton"/>
                  <a:ea typeface="ＭＳ Ｐゴシック" pitchFamily="-65" charset="-128"/>
                  <a:cs typeface="Allerton"/>
                </a:rPr>
                <a:t>Xen</a:t>
              </a:r>
              <a:r>
                <a:rPr kumimoji="0" lang="en-US" sz="1600" b="0" i="0" u="none" strike="noStrike" cap="none" normalizeH="0" baseline="0" dirty="0" smtClean="0">
                  <a:ln>
                    <a:noFill/>
                  </a:ln>
                  <a:effectLst/>
                  <a:latin typeface="Allerton"/>
                  <a:ea typeface="ＭＳ Ｐゴシック" pitchFamily="-65" charset="-128"/>
                  <a:cs typeface="Allerton"/>
                </a:rPr>
                <a:t> + resource partitioning)</a:t>
              </a:r>
              <a:endParaRPr kumimoji="0" lang="en-US" sz="1600" b="0" i="0" u="none" strike="noStrike" cap="none" normalizeH="0" baseline="0" dirty="0">
                <a:ln>
                  <a:noFill/>
                </a:ln>
                <a:effectLst/>
                <a:latin typeface="Allerton"/>
                <a:ea typeface="ＭＳ Ｐゴシック" pitchFamily="-65" charset="-128"/>
                <a:cs typeface="Allerton"/>
              </a:endParaRPr>
            </a:p>
          </p:txBody>
        </p:sp>
        <p:sp>
          <p:nvSpPr>
            <p:cNvPr id="10" name="Rectangle 9"/>
            <p:cNvSpPr/>
            <p:nvPr/>
          </p:nvSpPr>
          <p:spPr bwMode="auto">
            <a:xfrm>
              <a:off x="685800" y="3762552"/>
              <a:ext cx="5006010" cy="419886"/>
            </a:xfrm>
            <a:prstGeom prst="rect">
              <a:avLst/>
            </a:prstGeom>
            <a:solidFill>
              <a:schemeClr val="accent1">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effectLst/>
                  <a:latin typeface="Allerton"/>
                  <a:ea typeface="ＭＳ Ｐゴシック" pitchFamily="-65" charset="-128"/>
                  <a:cs typeface="Allerton"/>
                </a:rPr>
                <a:t>Bulk Memory API (</a:t>
              </a:r>
              <a:r>
                <a:rPr kumimoji="0" lang="en-US" sz="1600" b="1" i="0" u="none" strike="noStrike" cap="none" normalizeH="0" baseline="0" dirty="0" err="1" smtClean="0">
                  <a:ln>
                    <a:noFill/>
                  </a:ln>
                  <a:effectLst/>
                  <a:latin typeface="Allerton"/>
                  <a:ea typeface="ＭＳ Ｐゴシック" pitchFamily="-65" charset="-128"/>
                  <a:cs typeface="Allerton"/>
                </a:rPr>
                <a:t>RAMCloud</a:t>
              </a:r>
              <a:r>
                <a:rPr kumimoji="0" lang="en-US" sz="1600" b="0" i="0" u="none" strike="noStrike" cap="none" normalizeH="0" baseline="0" dirty="0" smtClean="0">
                  <a:ln>
                    <a:noFill/>
                  </a:ln>
                  <a:effectLst/>
                  <a:latin typeface="Allerton"/>
                  <a:ea typeface="ＭＳ Ｐゴシック" pitchFamily="-65" charset="-128"/>
                  <a:cs typeface="Allerton"/>
                </a:rPr>
                <a:t> + transactions)</a:t>
              </a:r>
              <a:endParaRPr kumimoji="0" lang="en-US" sz="1600" b="0" i="0" u="none" strike="noStrike" cap="none" normalizeH="0" baseline="0" dirty="0">
                <a:ln>
                  <a:noFill/>
                </a:ln>
                <a:effectLst/>
                <a:latin typeface="Allerton"/>
                <a:ea typeface="ＭＳ Ｐゴシック" pitchFamily="-65" charset="-128"/>
                <a:cs typeface="Allerton"/>
              </a:endParaRPr>
            </a:p>
          </p:txBody>
        </p:sp>
        <p:sp>
          <p:nvSpPr>
            <p:cNvPr id="11" name="Rectangle 10"/>
            <p:cNvSpPr/>
            <p:nvPr/>
          </p:nvSpPr>
          <p:spPr bwMode="auto">
            <a:xfrm>
              <a:off x="685801" y="2645403"/>
              <a:ext cx="989615" cy="557990"/>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effectLst/>
                  <a:latin typeface="Allerton"/>
                  <a:ea typeface="ＭＳ Ｐゴシック" pitchFamily="-65" charset="-128"/>
                  <a:cs typeface="Allerton"/>
                </a:rPr>
                <a:t>Batch</a:t>
              </a:r>
              <a:endParaRPr kumimoji="0" lang="en-US" sz="1600" b="0" i="0" u="none" strike="noStrike" cap="none" normalizeH="0" baseline="0" dirty="0">
                <a:ln>
                  <a:noFill/>
                </a:ln>
                <a:effectLst/>
                <a:latin typeface="Allerton"/>
                <a:ea typeface="ＭＳ Ｐゴシック" pitchFamily="-65" charset="-128"/>
                <a:cs typeface="Allerton"/>
              </a:endParaRPr>
            </a:p>
          </p:txBody>
        </p:sp>
        <p:sp>
          <p:nvSpPr>
            <p:cNvPr id="12" name="Rectangle 11"/>
            <p:cNvSpPr/>
            <p:nvPr/>
          </p:nvSpPr>
          <p:spPr bwMode="auto">
            <a:xfrm>
              <a:off x="2922409" y="2645403"/>
              <a:ext cx="2769402" cy="557990"/>
            </a:xfrm>
            <a:prstGeom prst="rect">
              <a:avLst/>
            </a:prstGeom>
            <a:solidFill>
              <a:schemeClr val="accent3">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effectLst/>
                  <a:latin typeface="Allerton"/>
                  <a:ea typeface="ＭＳ Ｐゴシック" pitchFamily="-65" charset="-128"/>
                  <a:cs typeface="Allerton"/>
                </a:rPr>
                <a:t>Interactive</a:t>
              </a:r>
              <a:endParaRPr kumimoji="0" lang="en-US" sz="1600" b="0" i="0" u="none" strike="noStrike" cap="none" normalizeH="0" baseline="0" dirty="0">
                <a:ln>
                  <a:noFill/>
                </a:ln>
                <a:effectLst/>
                <a:latin typeface="Allerton"/>
                <a:ea typeface="ＭＳ Ｐゴシック" pitchFamily="-65" charset="-128"/>
                <a:cs typeface="Allerton"/>
              </a:endParaRPr>
            </a:p>
          </p:txBody>
        </p:sp>
        <p:sp>
          <p:nvSpPr>
            <p:cNvPr id="13" name="Rectangle 12"/>
            <p:cNvSpPr/>
            <p:nvPr/>
          </p:nvSpPr>
          <p:spPr bwMode="auto">
            <a:xfrm>
              <a:off x="685802" y="2085954"/>
              <a:ext cx="989614" cy="419886"/>
            </a:xfrm>
            <a:prstGeom prst="rect">
              <a:avLst/>
            </a:prstGeom>
            <a:solidFill>
              <a:schemeClr val="accent2">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err="1" smtClean="0">
                  <a:latin typeface="Allerton"/>
                  <a:ea typeface="ＭＳ Ｐゴシック" pitchFamily="-65" charset="-128"/>
                  <a:cs typeface="Allerton"/>
                </a:rPr>
                <a:t>Hadoop</a:t>
              </a:r>
              <a:endParaRPr kumimoji="0" lang="en-US" sz="1600" b="0" i="0" u="none" strike="noStrike" cap="none" normalizeH="0" baseline="0" dirty="0">
                <a:ln>
                  <a:noFill/>
                </a:ln>
                <a:solidFill>
                  <a:schemeClr val="tx1"/>
                </a:solidFill>
                <a:effectLst/>
                <a:latin typeface="Allerton"/>
                <a:ea typeface="ＭＳ Ｐゴシック" pitchFamily="-65" charset="-128"/>
                <a:cs typeface="Allerton"/>
              </a:endParaRPr>
            </a:p>
          </p:txBody>
        </p:sp>
        <p:sp>
          <p:nvSpPr>
            <p:cNvPr id="14" name="Rectangle 13"/>
            <p:cNvSpPr/>
            <p:nvPr/>
          </p:nvSpPr>
          <p:spPr bwMode="auto">
            <a:xfrm>
              <a:off x="1774870" y="2085954"/>
              <a:ext cx="986885" cy="419886"/>
            </a:xfrm>
            <a:prstGeom prst="rect">
              <a:avLst/>
            </a:prstGeom>
            <a:solidFill>
              <a:schemeClr val="accent2">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smtClean="0">
                  <a:latin typeface="Allerton"/>
                  <a:ea typeface="ＭＳ Ｐゴシック" pitchFamily="-65" charset="-128"/>
                  <a:cs typeface="Allerton"/>
                </a:rPr>
                <a:t>Spark</a:t>
              </a:r>
              <a:endParaRPr kumimoji="0" lang="en-US" sz="1600" b="0" i="0" u="none" strike="noStrike" cap="none" normalizeH="0" baseline="0" dirty="0">
                <a:ln>
                  <a:noFill/>
                </a:ln>
                <a:solidFill>
                  <a:schemeClr val="tx1"/>
                </a:solidFill>
                <a:effectLst/>
                <a:latin typeface="Allerton"/>
                <a:ea typeface="ＭＳ Ｐゴシック" pitchFamily="-65" charset="-128"/>
                <a:cs typeface="Allerton"/>
              </a:endParaRPr>
            </a:p>
          </p:txBody>
        </p:sp>
        <p:sp>
          <p:nvSpPr>
            <p:cNvPr id="15" name="Rectangle 14"/>
            <p:cNvSpPr/>
            <p:nvPr/>
          </p:nvSpPr>
          <p:spPr bwMode="auto">
            <a:xfrm>
              <a:off x="685801" y="1539367"/>
              <a:ext cx="989615" cy="419886"/>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smtClean="0">
                  <a:latin typeface="Allerton"/>
                  <a:ea typeface="ＭＳ Ｐゴシック" pitchFamily="-65" charset="-128"/>
                  <a:cs typeface="Allerton"/>
                </a:rPr>
                <a:t>App</a:t>
              </a:r>
              <a:endParaRPr kumimoji="0" lang="en-US" sz="1600" b="0" i="0" u="none" strike="noStrike" cap="none" normalizeH="0" baseline="0" dirty="0">
                <a:ln>
                  <a:noFill/>
                </a:ln>
                <a:solidFill>
                  <a:schemeClr val="tx1"/>
                </a:solidFill>
                <a:effectLst/>
                <a:latin typeface="Allerton"/>
                <a:ea typeface="ＭＳ Ｐゴシック" pitchFamily="-65" charset="-128"/>
                <a:cs typeface="Allerton"/>
              </a:endParaRPr>
            </a:p>
          </p:txBody>
        </p:sp>
        <p:sp>
          <p:nvSpPr>
            <p:cNvPr id="16" name="Rectangle 15"/>
            <p:cNvSpPr/>
            <p:nvPr/>
          </p:nvSpPr>
          <p:spPr bwMode="auto">
            <a:xfrm>
              <a:off x="1774870" y="1539367"/>
              <a:ext cx="986885" cy="419886"/>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smtClean="0">
                  <a:latin typeface="Allerton"/>
                  <a:ea typeface="ＭＳ Ｐゴシック" pitchFamily="-65" charset="-128"/>
                  <a:cs typeface="Allerton"/>
                </a:rPr>
                <a:t>App</a:t>
              </a:r>
              <a:endParaRPr kumimoji="0" lang="en-US" sz="1600" b="0" i="0" u="none" strike="noStrike" cap="none" normalizeH="0" baseline="0" dirty="0">
                <a:ln>
                  <a:noFill/>
                </a:ln>
                <a:solidFill>
                  <a:schemeClr val="tx1"/>
                </a:solidFill>
                <a:effectLst/>
                <a:latin typeface="Allerton"/>
                <a:ea typeface="ＭＳ Ｐゴシック" pitchFamily="-65" charset="-128"/>
                <a:cs typeface="Allerton"/>
              </a:endParaRPr>
            </a:p>
          </p:txBody>
        </p:sp>
        <p:sp>
          <p:nvSpPr>
            <p:cNvPr id="17" name="Rectangle 16"/>
            <p:cNvSpPr/>
            <p:nvPr/>
          </p:nvSpPr>
          <p:spPr bwMode="auto">
            <a:xfrm>
              <a:off x="685802" y="3203393"/>
              <a:ext cx="5006010" cy="419886"/>
            </a:xfrm>
            <a:prstGeom prst="rect">
              <a:avLst/>
            </a:prstGeom>
            <a:solidFill>
              <a:schemeClr val="accent1">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effectLst/>
                  <a:latin typeface="Allerton"/>
                  <a:ea typeface="ＭＳ Ｐゴシック" pitchFamily="-65" charset="-128"/>
                  <a:cs typeface="Allerton"/>
                </a:rPr>
                <a:t>Cluster Manager (</a:t>
              </a:r>
              <a:r>
                <a:rPr kumimoji="0" lang="en-US" sz="1600" b="1" i="0" u="none" strike="noStrike" cap="none" normalizeH="0" baseline="0" dirty="0" err="1" smtClean="0">
                  <a:ln>
                    <a:noFill/>
                  </a:ln>
                  <a:effectLst/>
                  <a:latin typeface="Allerton"/>
                  <a:ea typeface="ＭＳ Ｐゴシック" pitchFamily="-65" charset="-128"/>
                  <a:cs typeface="Allerton"/>
                </a:rPr>
                <a:t>Mesos</a:t>
              </a:r>
              <a:r>
                <a:rPr kumimoji="0" lang="en-US" sz="1600" b="0" i="0" u="none" strike="noStrike" cap="none" normalizeH="0" baseline="0" dirty="0" smtClean="0">
                  <a:ln>
                    <a:noFill/>
                  </a:ln>
                  <a:effectLst/>
                  <a:latin typeface="Allerton"/>
                  <a:ea typeface="ＭＳ Ｐゴシック" pitchFamily="-65" charset="-128"/>
                  <a:cs typeface="Allerton"/>
                </a:rPr>
                <a:t> + interactive)</a:t>
              </a:r>
              <a:endParaRPr kumimoji="0" lang="en-US" sz="1600" b="0" i="0" u="none" strike="noStrike" cap="none" normalizeH="0" baseline="0" dirty="0">
                <a:ln>
                  <a:noFill/>
                </a:ln>
                <a:effectLst/>
                <a:latin typeface="Allerton"/>
                <a:ea typeface="ＭＳ Ｐゴシック" pitchFamily="-65" charset="-128"/>
                <a:cs typeface="Allerton"/>
              </a:endParaRPr>
            </a:p>
          </p:txBody>
        </p:sp>
        <p:sp>
          <p:nvSpPr>
            <p:cNvPr id="18" name="Rectangle 17"/>
            <p:cNvSpPr/>
            <p:nvPr/>
          </p:nvSpPr>
          <p:spPr bwMode="auto">
            <a:xfrm>
              <a:off x="1774870" y="2643944"/>
              <a:ext cx="989615" cy="557990"/>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effectLst/>
                  <a:latin typeface="Allerton"/>
                  <a:ea typeface="ＭＳ Ｐゴシック" pitchFamily="-65" charset="-128"/>
                  <a:cs typeface="Allerton"/>
                </a:rPr>
                <a:t>Batch</a:t>
              </a:r>
              <a:endParaRPr kumimoji="0" lang="en-US" sz="1600" b="0" i="0" u="none" strike="noStrike" cap="none" normalizeH="0" baseline="0" dirty="0">
                <a:ln>
                  <a:noFill/>
                </a:ln>
                <a:effectLst/>
                <a:latin typeface="Allerton"/>
                <a:ea typeface="ＭＳ Ｐゴシック" pitchFamily="-65" charset="-128"/>
                <a:cs typeface="Allerton"/>
              </a:endParaRPr>
            </a:p>
          </p:txBody>
        </p:sp>
        <p:sp>
          <p:nvSpPr>
            <p:cNvPr id="19" name="Rectangle 18"/>
            <p:cNvSpPr/>
            <p:nvPr/>
          </p:nvSpPr>
          <p:spPr bwMode="auto">
            <a:xfrm>
              <a:off x="5766132" y="1630649"/>
              <a:ext cx="188887" cy="186019"/>
            </a:xfrm>
            <a:prstGeom prst="rect">
              <a:avLst/>
            </a:prstGeom>
            <a:solidFill>
              <a:schemeClr val="accent3">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a:ln>
                  <a:noFill/>
                </a:ln>
                <a:solidFill>
                  <a:schemeClr val="tx1"/>
                </a:solidFill>
                <a:effectLst/>
                <a:latin typeface="Allerton"/>
                <a:ea typeface="ＭＳ Ｐゴシック" pitchFamily="-65" charset="-128"/>
                <a:cs typeface="Allerton"/>
              </a:endParaRPr>
            </a:p>
          </p:txBody>
        </p:sp>
        <p:sp>
          <p:nvSpPr>
            <p:cNvPr id="20" name="Rectangle 19"/>
            <p:cNvSpPr/>
            <p:nvPr/>
          </p:nvSpPr>
          <p:spPr bwMode="auto">
            <a:xfrm>
              <a:off x="5943600" y="1599608"/>
              <a:ext cx="3037535" cy="714574"/>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defTabSz="914400" rtl="0" eaLnBrk="0" fontAlgn="base" latinLnBrk="0" hangingPunct="0">
                <a:lnSpc>
                  <a:spcPct val="130000"/>
                </a:lnSpc>
                <a:spcBef>
                  <a:spcPct val="0"/>
                </a:spcBef>
                <a:spcAft>
                  <a:spcPct val="0"/>
                </a:spcAft>
                <a:buClrTx/>
                <a:buSzTx/>
                <a:buFontTx/>
                <a:buNone/>
                <a:tabLst/>
              </a:pPr>
              <a:r>
                <a:rPr lang="en-US" sz="1600" dirty="0" smtClean="0">
                  <a:latin typeface="Allerton"/>
                  <a:ea typeface="ＭＳ Ｐゴシック" pitchFamily="-65" charset="-128"/>
                  <a:cs typeface="Allerton"/>
                </a:rPr>
                <a:t>New component</a:t>
              </a:r>
            </a:p>
            <a:p>
              <a:pPr marL="0" marR="0" indent="0" defTabSz="914400" rtl="0" eaLnBrk="0" fontAlgn="base" latinLnBrk="0" hangingPunct="0">
                <a:lnSpc>
                  <a:spcPct val="13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Allerton"/>
                  <a:ea typeface="ＭＳ Ｐゴシック" pitchFamily="-65" charset="-128"/>
                  <a:cs typeface="Allerton"/>
                </a:rPr>
                <a:t>Modified existing component</a:t>
              </a:r>
            </a:p>
            <a:p>
              <a:pPr marL="0" marR="0" indent="0" defTabSz="914400" rtl="0" eaLnBrk="0" fontAlgn="base" latinLnBrk="0" hangingPunct="0">
                <a:lnSpc>
                  <a:spcPct val="130000"/>
                </a:lnSpc>
                <a:spcBef>
                  <a:spcPct val="0"/>
                </a:spcBef>
                <a:spcAft>
                  <a:spcPct val="0"/>
                </a:spcAft>
                <a:buClrTx/>
                <a:buSzTx/>
                <a:buFontTx/>
                <a:buNone/>
                <a:tabLst/>
              </a:pPr>
              <a:r>
                <a:rPr lang="en-US" sz="1600" dirty="0" smtClean="0">
                  <a:latin typeface="Allerton"/>
                  <a:ea typeface="ＭＳ Ｐゴシック" pitchFamily="-65" charset="-128"/>
                  <a:cs typeface="Allerton"/>
                </a:rPr>
                <a:t>Unmodified existing component</a:t>
              </a:r>
              <a:endParaRPr kumimoji="0" lang="en-US" sz="1600" b="0" i="0" u="none" strike="noStrike" cap="none" normalizeH="0" baseline="0" dirty="0">
                <a:ln>
                  <a:noFill/>
                </a:ln>
                <a:solidFill>
                  <a:schemeClr val="tx1"/>
                </a:solidFill>
                <a:effectLst/>
                <a:latin typeface="Allerton"/>
                <a:ea typeface="ＭＳ Ｐゴシック" pitchFamily="-65" charset="-128"/>
                <a:cs typeface="Allerton"/>
              </a:endParaRPr>
            </a:p>
          </p:txBody>
        </p:sp>
        <p:sp>
          <p:nvSpPr>
            <p:cNvPr id="21" name="Rectangle 20"/>
            <p:cNvSpPr/>
            <p:nvPr/>
          </p:nvSpPr>
          <p:spPr bwMode="auto">
            <a:xfrm>
              <a:off x="5770212" y="1875749"/>
              <a:ext cx="188887" cy="186019"/>
            </a:xfrm>
            <a:prstGeom prst="rect">
              <a:avLst/>
            </a:prstGeom>
            <a:solidFill>
              <a:schemeClr val="accent1">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a:ln>
                  <a:noFill/>
                </a:ln>
                <a:solidFill>
                  <a:schemeClr val="tx1"/>
                </a:solidFill>
                <a:effectLst/>
                <a:latin typeface="Allerton"/>
                <a:ea typeface="ＭＳ Ｐゴシック" pitchFamily="-65" charset="-128"/>
                <a:cs typeface="Allerton"/>
              </a:endParaRPr>
            </a:p>
          </p:txBody>
        </p:sp>
        <p:sp>
          <p:nvSpPr>
            <p:cNvPr id="22" name="Rectangle 21"/>
            <p:cNvSpPr/>
            <p:nvPr/>
          </p:nvSpPr>
          <p:spPr bwMode="auto">
            <a:xfrm>
              <a:off x="5770212" y="2125404"/>
              <a:ext cx="188887" cy="186019"/>
            </a:xfrm>
            <a:prstGeom prst="rect">
              <a:avLst/>
            </a:prstGeom>
            <a:solidFill>
              <a:schemeClr val="accent2">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a:ln>
                  <a:noFill/>
                </a:ln>
                <a:solidFill>
                  <a:schemeClr val="tx1"/>
                </a:solidFill>
                <a:effectLst/>
                <a:latin typeface="Allerton"/>
                <a:ea typeface="ＭＳ Ｐゴシック" pitchFamily="-65" charset="-128"/>
                <a:cs typeface="Allerton"/>
              </a:endParaRPr>
            </a:p>
          </p:txBody>
        </p:sp>
      </p:grpSp>
      <p:sp>
        <p:nvSpPr>
          <p:cNvPr id="3" name="Rectangle 2"/>
          <p:cNvSpPr/>
          <p:nvPr/>
        </p:nvSpPr>
        <p:spPr>
          <a:xfrm>
            <a:off x="533400" y="5334000"/>
            <a:ext cx="7239000" cy="609600"/>
          </a:xfrm>
          <a:prstGeom prst="rect">
            <a:avLst/>
          </a:prstGeom>
          <a:solidFill>
            <a:srgbClr val="FF0000">
              <a:alpha val="42000"/>
            </a:srgbClr>
          </a:solidFill>
          <a:ln w="38100" cmpd="sng">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603243293"/>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274638"/>
            <a:ext cx="8229600" cy="1143000"/>
          </a:xfrm>
        </p:spPr>
        <p:txBody>
          <a:bodyPr/>
          <a:lstStyle/>
          <a:p>
            <a:r>
              <a:rPr lang="en-US" dirty="0" smtClean="0"/>
              <a:t>Tessellation</a:t>
            </a:r>
            <a:endParaRPr lang="en-US" dirty="0"/>
          </a:p>
        </p:txBody>
      </p:sp>
      <p:sp>
        <p:nvSpPr>
          <p:cNvPr id="61" name="Content Placeholder 2"/>
          <p:cNvSpPr>
            <a:spLocks noGrp="1"/>
          </p:cNvSpPr>
          <p:nvPr>
            <p:ph idx="4294967295"/>
          </p:nvPr>
        </p:nvSpPr>
        <p:spPr>
          <a:xfrm>
            <a:off x="0" y="1600200"/>
            <a:ext cx="3733800" cy="4525963"/>
          </a:xfrm>
        </p:spPr>
        <p:txBody>
          <a:bodyPr>
            <a:normAutofit fontScale="70000" lnSpcReduction="20000"/>
          </a:bodyPr>
          <a:lstStyle/>
          <a:p>
            <a:r>
              <a:rPr lang="en-US" dirty="0" smtClean="0"/>
              <a:t>Adaptive Resource Centric Computing (ARCC)</a:t>
            </a:r>
          </a:p>
          <a:p>
            <a:pPr lvl="1"/>
            <a:r>
              <a:rPr lang="en-US" dirty="0" smtClean="0"/>
              <a:t>Package applications into </a:t>
            </a:r>
            <a:r>
              <a:rPr lang="en-US" i="1" dirty="0" smtClean="0"/>
              <a:t>cells </a:t>
            </a:r>
            <a:r>
              <a:rPr lang="en-US" dirty="0" smtClean="0"/>
              <a:t>with explicit resource allocation and </a:t>
            </a:r>
            <a:r>
              <a:rPr lang="en-US" dirty="0" err="1" smtClean="0"/>
              <a:t>QoS</a:t>
            </a:r>
            <a:r>
              <a:rPr lang="en-US" dirty="0" smtClean="0"/>
              <a:t> guarantees</a:t>
            </a:r>
          </a:p>
          <a:p>
            <a:pPr lvl="1"/>
            <a:r>
              <a:rPr lang="en-US" dirty="0" smtClean="0"/>
              <a:t>Manage cells and resource allocation through a thin control plane</a:t>
            </a:r>
          </a:p>
          <a:p>
            <a:pPr lvl="1"/>
            <a:endParaRPr lang="en-US" dirty="0" smtClean="0"/>
          </a:p>
          <a:p>
            <a:r>
              <a:rPr lang="en-US" dirty="0" smtClean="0"/>
              <a:t>Service-oriented</a:t>
            </a:r>
          </a:p>
          <a:p>
            <a:pPr lvl="1"/>
            <a:r>
              <a:rPr lang="en-US" dirty="0" smtClean="0"/>
              <a:t>Cells subscribe to services provided by other cells</a:t>
            </a:r>
          </a:p>
          <a:p>
            <a:pPr lvl="1"/>
            <a:r>
              <a:rPr lang="en-US" dirty="0" smtClean="0"/>
              <a:t>Service subscriptions == resource allocations</a:t>
            </a:r>
          </a:p>
        </p:txBody>
      </p:sp>
      <p:sp>
        <p:nvSpPr>
          <p:cNvPr id="4" name="Rounded Rectangle 3"/>
          <p:cNvSpPr/>
          <p:nvPr/>
        </p:nvSpPr>
        <p:spPr bwMode="auto">
          <a:xfrm>
            <a:off x="4267200" y="2438401"/>
            <a:ext cx="4495800" cy="4191000"/>
          </a:xfrm>
          <a:prstGeom prst="roundRect">
            <a:avLst/>
          </a:prstGeom>
          <a:solidFill>
            <a:schemeClr val="bg1"/>
          </a:solidFill>
          <a:ln>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5" name="Rounded Rectangle 4"/>
          <p:cNvSpPr/>
          <p:nvPr/>
        </p:nvSpPr>
        <p:spPr bwMode="auto">
          <a:xfrm>
            <a:off x="4648200" y="3048000"/>
            <a:ext cx="1371600" cy="685800"/>
          </a:xfrm>
          <a:prstGeom prst="roundRect">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2" name="TextBox 42"/>
          <p:cNvSpPr txBox="1">
            <a:spLocks noChangeArrowheads="1"/>
          </p:cNvSpPr>
          <p:nvPr/>
        </p:nvSpPr>
        <p:spPr bwMode="auto">
          <a:xfrm>
            <a:off x="4648200" y="3048000"/>
            <a:ext cx="135152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r>
              <a:rPr lang="en-US" sz="1600" i="1" dirty="0"/>
              <a:t>Application1</a:t>
            </a:r>
          </a:p>
        </p:txBody>
      </p:sp>
      <p:sp>
        <p:nvSpPr>
          <p:cNvPr id="23" name="Rounded Rectangle 22"/>
          <p:cNvSpPr/>
          <p:nvPr/>
        </p:nvSpPr>
        <p:spPr bwMode="auto">
          <a:xfrm>
            <a:off x="4495800" y="4572000"/>
            <a:ext cx="1219200" cy="1888559"/>
          </a:xfrm>
          <a:prstGeom prst="roundRect">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lstStyle/>
          <a:p>
            <a:pPr>
              <a:defRPr/>
            </a:pPr>
            <a:endParaRPr lang="en-US" dirty="0">
              <a:solidFill>
                <a:schemeClr val="tx1"/>
              </a:solidFill>
            </a:endParaRPr>
          </a:p>
        </p:txBody>
      </p:sp>
      <p:sp>
        <p:nvSpPr>
          <p:cNvPr id="24" name="Snip Diagonal Corner Rectangle 23"/>
          <p:cNvSpPr/>
          <p:nvPr/>
        </p:nvSpPr>
        <p:spPr bwMode="auto">
          <a:xfrm>
            <a:off x="4572000" y="4648200"/>
            <a:ext cx="1093073" cy="407376"/>
          </a:xfrm>
          <a:prstGeom prst="snip2DiagRect">
            <a:avLst/>
          </a:prstGeom>
          <a:solidFill>
            <a:srgbClr val="CCFFC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400" b="1" dirty="0" err="1">
                <a:solidFill>
                  <a:schemeClr val="tx1"/>
                </a:solidFill>
              </a:rPr>
              <a:t>QoS</a:t>
            </a:r>
            <a:r>
              <a:rPr lang="en-US" sz="1400" b="1" dirty="0">
                <a:solidFill>
                  <a:schemeClr val="tx1"/>
                </a:solidFill>
              </a:rPr>
              <a:t>-aware</a:t>
            </a:r>
          </a:p>
          <a:p>
            <a:pPr algn="ctr">
              <a:defRPr/>
            </a:pPr>
            <a:r>
              <a:rPr lang="en-US" sz="1400" b="1" dirty="0">
                <a:solidFill>
                  <a:schemeClr val="tx1"/>
                </a:solidFill>
              </a:rPr>
              <a:t>Scheduler</a:t>
            </a:r>
          </a:p>
        </p:txBody>
      </p:sp>
      <p:sp>
        <p:nvSpPr>
          <p:cNvPr id="25" name="TextBox 43"/>
          <p:cNvSpPr txBox="1">
            <a:spLocks noChangeArrowheads="1"/>
          </p:cNvSpPr>
          <p:nvPr/>
        </p:nvSpPr>
        <p:spPr bwMode="auto">
          <a:xfrm>
            <a:off x="4572000" y="5257800"/>
            <a:ext cx="926860" cy="517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lnSpc>
                <a:spcPct val="85000"/>
              </a:lnSpc>
            </a:pPr>
            <a:r>
              <a:rPr lang="en-US" sz="1600" i="1" dirty="0"/>
              <a:t>GUI</a:t>
            </a:r>
          </a:p>
          <a:p>
            <a:pPr algn="ctr" eaLnBrk="1" hangingPunct="1">
              <a:lnSpc>
                <a:spcPct val="85000"/>
              </a:lnSpc>
            </a:pPr>
            <a:r>
              <a:rPr lang="en-US" sz="1600" i="1" dirty="0"/>
              <a:t>Service</a:t>
            </a:r>
          </a:p>
        </p:txBody>
      </p:sp>
      <p:pic>
        <p:nvPicPr>
          <p:cNvPr id="26" name="Picture 6" descr="C:\Users\kubitron\AppData\Local\Microsoft\Windows\Temporary Internet Files\Low\Content.IE5\KQ6V474Z\MC900439833[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76800" y="5715000"/>
            <a:ext cx="531625" cy="779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TextBox 13"/>
          <p:cNvSpPr txBox="1">
            <a:spLocks noChangeArrowheads="1"/>
          </p:cNvSpPr>
          <p:nvPr/>
        </p:nvSpPr>
        <p:spPr bwMode="auto">
          <a:xfrm>
            <a:off x="4724400" y="2438400"/>
            <a:ext cx="3429000" cy="584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r>
              <a:rPr lang="en-US" sz="1600" dirty="0"/>
              <a:t>Running System</a:t>
            </a:r>
          </a:p>
          <a:p>
            <a:pPr algn="ctr" eaLnBrk="1" hangingPunct="1"/>
            <a:r>
              <a:rPr lang="en-US" sz="1600" dirty="0"/>
              <a:t>(Data Plane)</a:t>
            </a:r>
          </a:p>
        </p:txBody>
      </p:sp>
      <p:sp>
        <p:nvSpPr>
          <p:cNvPr id="46" name="TextBox 94"/>
          <p:cNvSpPr txBox="1">
            <a:spLocks noChangeArrowheads="1"/>
          </p:cNvSpPr>
          <p:nvPr/>
        </p:nvSpPr>
        <p:spPr bwMode="auto">
          <a:xfrm>
            <a:off x="7391400" y="1219200"/>
            <a:ext cx="1359266" cy="517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lnSpc>
                <a:spcPct val="85000"/>
              </a:lnSpc>
            </a:pPr>
            <a:r>
              <a:rPr lang="en-US" sz="1600" dirty="0"/>
              <a:t>Performance</a:t>
            </a:r>
          </a:p>
          <a:p>
            <a:pPr eaLnBrk="1" hangingPunct="1">
              <a:lnSpc>
                <a:spcPct val="85000"/>
              </a:lnSpc>
            </a:pPr>
            <a:r>
              <a:rPr lang="en-US" sz="1600" dirty="0"/>
              <a:t>Reports</a:t>
            </a:r>
          </a:p>
        </p:txBody>
      </p:sp>
      <p:sp>
        <p:nvSpPr>
          <p:cNvPr id="47" name="TextBox 99"/>
          <p:cNvSpPr txBox="1">
            <a:spLocks noChangeArrowheads="1"/>
          </p:cNvSpPr>
          <p:nvPr/>
        </p:nvSpPr>
        <p:spPr bwMode="auto">
          <a:xfrm>
            <a:off x="4267200" y="1219200"/>
            <a:ext cx="1359266" cy="517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r" eaLnBrk="1" hangingPunct="1">
              <a:lnSpc>
                <a:spcPct val="85000"/>
              </a:lnSpc>
            </a:pPr>
            <a:r>
              <a:rPr lang="en-US" sz="1600" dirty="0"/>
              <a:t>Resource</a:t>
            </a:r>
          </a:p>
          <a:p>
            <a:pPr algn="r" eaLnBrk="1" hangingPunct="1">
              <a:lnSpc>
                <a:spcPct val="85000"/>
              </a:lnSpc>
            </a:pPr>
            <a:r>
              <a:rPr lang="en-US" sz="1600" dirty="0"/>
              <a:t>Assignments</a:t>
            </a:r>
          </a:p>
        </p:txBody>
      </p:sp>
      <p:sp>
        <p:nvSpPr>
          <p:cNvPr id="48" name="Rounded Rectangle 47"/>
          <p:cNvSpPr/>
          <p:nvPr/>
        </p:nvSpPr>
        <p:spPr bwMode="auto">
          <a:xfrm>
            <a:off x="4269896" y="1219200"/>
            <a:ext cx="4493104" cy="1034393"/>
          </a:xfrm>
          <a:prstGeom prst="roundRect">
            <a:avLst/>
          </a:prstGeom>
          <a:noFill/>
          <a:ln>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600"/>
          </a:p>
        </p:txBody>
      </p:sp>
      <p:sp>
        <p:nvSpPr>
          <p:cNvPr id="50" name="Bent Arrow 49"/>
          <p:cNvSpPr/>
          <p:nvPr/>
        </p:nvSpPr>
        <p:spPr bwMode="auto">
          <a:xfrm rot="16200000" flipH="1">
            <a:off x="5001999" y="1849586"/>
            <a:ext cx="718207" cy="459422"/>
          </a:xfrm>
          <a:prstGeom prst="bentArrow">
            <a:avLst>
              <a:gd name="adj1" fmla="val 22212"/>
              <a:gd name="adj2" fmla="val 25000"/>
              <a:gd name="adj3" fmla="val 25000"/>
              <a:gd name="adj4" fmla="val 43750"/>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anchor="ctr"/>
          <a:lstStyle/>
          <a:p>
            <a:pPr>
              <a:spcBef>
                <a:spcPct val="0"/>
              </a:spcBef>
              <a:defRPr/>
            </a:pPr>
            <a:endParaRPr lang="en-US" sz="1600">
              <a:solidFill>
                <a:sysClr val="windowText" lastClr="000000"/>
              </a:solidFill>
            </a:endParaRPr>
          </a:p>
        </p:txBody>
      </p:sp>
      <p:sp>
        <p:nvSpPr>
          <p:cNvPr id="51" name="Oval 50"/>
          <p:cNvSpPr/>
          <p:nvPr/>
        </p:nvSpPr>
        <p:spPr bwMode="auto">
          <a:xfrm>
            <a:off x="5524194" y="1379483"/>
            <a:ext cx="1791006" cy="825062"/>
          </a:xfrm>
          <a:prstGeom prst="ellips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600" dirty="0">
              <a:solidFill>
                <a:schemeClr val="tx1"/>
              </a:solidFill>
            </a:endParaRPr>
          </a:p>
        </p:txBody>
      </p:sp>
      <p:sp>
        <p:nvSpPr>
          <p:cNvPr id="56" name="Bent Arrow 55"/>
          <p:cNvSpPr/>
          <p:nvPr/>
        </p:nvSpPr>
        <p:spPr bwMode="auto">
          <a:xfrm flipH="1">
            <a:off x="7312365" y="1665890"/>
            <a:ext cx="368904" cy="756745"/>
          </a:xfrm>
          <a:prstGeom prst="bentArrow">
            <a:avLst>
              <a:gd name="adj1" fmla="val 25000"/>
              <a:gd name="adj2" fmla="val 28653"/>
              <a:gd name="adj3" fmla="val 25000"/>
              <a:gd name="adj4" fmla="val 43750"/>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anchor="ctr"/>
          <a:lstStyle/>
          <a:p>
            <a:pPr>
              <a:spcBef>
                <a:spcPct val="0"/>
              </a:spcBef>
              <a:defRPr/>
            </a:pPr>
            <a:endParaRPr lang="en-US" sz="1600">
              <a:solidFill>
                <a:sysClr val="windowText" lastClr="000000"/>
              </a:solidFill>
            </a:endParaRPr>
          </a:p>
        </p:txBody>
      </p:sp>
      <p:sp>
        <p:nvSpPr>
          <p:cNvPr id="49" name="TextBox 100"/>
          <p:cNvSpPr txBox="1">
            <a:spLocks noChangeArrowheads="1"/>
          </p:cNvSpPr>
          <p:nvPr/>
        </p:nvSpPr>
        <p:spPr bwMode="auto">
          <a:xfrm>
            <a:off x="5986228" y="1524000"/>
            <a:ext cx="846105" cy="517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lnSpc>
                <a:spcPct val="85000"/>
              </a:lnSpc>
            </a:pPr>
            <a:r>
              <a:rPr lang="en-US" sz="1600" dirty="0" smtClean="0"/>
              <a:t>Control</a:t>
            </a:r>
          </a:p>
          <a:p>
            <a:pPr algn="ctr" eaLnBrk="1" hangingPunct="1">
              <a:lnSpc>
                <a:spcPct val="85000"/>
              </a:lnSpc>
            </a:pPr>
            <a:r>
              <a:rPr lang="en-US" sz="1600" dirty="0" smtClean="0"/>
              <a:t>Plane</a:t>
            </a:r>
          </a:p>
        </p:txBody>
      </p:sp>
      <p:sp>
        <p:nvSpPr>
          <p:cNvPr id="57" name="TextBox 42"/>
          <p:cNvSpPr txBox="1">
            <a:spLocks noChangeArrowheads="1"/>
          </p:cNvSpPr>
          <p:nvPr/>
        </p:nvSpPr>
        <p:spPr bwMode="auto">
          <a:xfrm>
            <a:off x="5029200" y="3352800"/>
            <a:ext cx="60993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r>
              <a:rPr lang="en-US" sz="1600" b="1" i="1" dirty="0" smtClean="0"/>
              <a:t>Cell</a:t>
            </a:r>
            <a:endParaRPr lang="en-US" sz="1600" b="1" i="1" dirty="0"/>
          </a:p>
        </p:txBody>
      </p:sp>
      <p:sp>
        <p:nvSpPr>
          <p:cNvPr id="62" name="Rounded Rectangle 61"/>
          <p:cNvSpPr/>
          <p:nvPr/>
        </p:nvSpPr>
        <p:spPr bwMode="auto">
          <a:xfrm>
            <a:off x="6934200" y="3048000"/>
            <a:ext cx="1371600" cy="685800"/>
          </a:xfrm>
          <a:prstGeom prst="roundRect">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63" name="TextBox 42"/>
          <p:cNvSpPr txBox="1">
            <a:spLocks noChangeArrowheads="1"/>
          </p:cNvSpPr>
          <p:nvPr/>
        </p:nvSpPr>
        <p:spPr bwMode="auto">
          <a:xfrm>
            <a:off x="6934200" y="3048000"/>
            <a:ext cx="135152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r>
              <a:rPr lang="en-US" sz="1600" i="1" dirty="0"/>
              <a:t>Application1</a:t>
            </a:r>
          </a:p>
        </p:txBody>
      </p:sp>
      <p:sp>
        <p:nvSpPr>
          <p:cNvPr id="64" name="TextBox 42"/>
          <p:cNvSpPr txBox="1">
            <a:spLocks noChangeArrowheads="1"/>
          </p:cNvSpPr>
          <p:nvPr/>
        </p:nvSpPr>
        <p:spPr bwMode="auto">
          <a:xfrm>
            <a:off x="7315200" y="3352800"/>
            <a:ext cx="60993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r>
              <a:rPr lang="en-US" sz="1600" b="1" i="1" dirty="0" smtClean="0"/>
              <a:t>Cell</a:t>
            </a:r>
            <a:endParaRPr lang="en-US" sz="1600" b="1" i="1" dirty="0"/>
          </a:p>
        </p:txBody>
      </p:sp>
      <p:sp>
        <p:nvSpPr>
          <p:cNvPr id="65" name="Rounded Rectangle 64"/>
          <p:cNvSpPr/>
          <p:nvPr/>
        </p:nvSpPr>
        <p:spPr bwMode="auto">
          <a:xfrm>
            <a:off x="5867400" y="4572000"/>
            <a:ext cx="1219200" cy="1888559"/>
          </a:xfrm>
          <a:prstGeom prst="roundRect">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lstStyle/>
          <a:p>
            <a:pPr>
              <a:defRPr/>
            </a:pPr>
            <a:endParaRPr lang="en-US" dirty="0">
              <a:solidFill>
                <a:schemeClr val="tx1"/>
              </a:solidFill>
            </a:endParaRPr>
          </a:p>
        </p:txBody>
      </p:sp>
      <p:sp>
        <p:nvSpPr>
          <p:cNvPr id="66" name="Snip Diagonal Corner Rectangle 65"/>
          <p:cNvSpPr/>
          <p:nvPr/>
        </p:nvSpPr>
        <p:spPr bwMode="auto">
          <a:xfrm>
            <a:off x="5943600" y="4648200"/>
            <a:ext cx="1093073" cy="407376"/>
          </a:xfrm>
          <a:prstGeom prst="snip2DiagRect">
            <a:avLst/>
          </a:prstGeom>
          <a:solidFill>
            <a:srgbClr val="CCFFC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400" b="1" dirty="0" err="1">
                <a:solidFill>
                  <a:schemeClr val="tx1"/>
                </a:solidFill>
              </a:rPr>
              <a:t>QoS</a:t>
            </a:r>
            <a:r>
              <a:rPr lang="en-US" sz="1400" b="1" dirty="0">
                <a:solidFill>
                  <a:schemeClr val="tx1"/>
                </a:solidFill>
              </a:rPr>
              <a:t>-aware</a:t>
            </a:r>
          </a:p>
          <a:p>
            <a:pPr algn="ctr">
              <a:defRPr/>
            </a:pPr>
            <a:r>
              <a:rPr lang="en-US" sz="1400" b="1" dirty="0">
                <a:solidFill>
                  <a:schemeClr val="tx1"/>
                </a:solidFill>
              </a:rPr>
              <a:t>Scheduler</a:t>
            </a:r>
          </a:p>
        </p:txBody>
      </p:sp>
      <p:sp>
        <p:nvSpPr>
          <p:cNvPr id="67" name="TextBox 43"/>
          <p:cNvSpPr txBox="1">
            <a:spLocks noChangeArrowheads="1"/>
          </p:cNvSpPr>
          <p:nvPr/>
        </p:nvSpPr>
        <p:spPr bwMode="auto">
          <a:xfrm>
            <a:off x="5867400" y="5257800"/>
            <a:ext cx="1003060" cy="517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lnSpc>
                <a:spcPct val="85000"/>
              </a:lnSpc>
            </a:pPr>
            <a:r>
              <a:rPr lang="en-US" sz="1600" i="1" dirty="0" smtClean="0"/>
              <a:t>Block</a:t>
            </a:r>
            <a:endParaRPr lang="en-US" sz="1600" i="1" dirty="0"/>
          </a:p>
          <a:p>
            <a:pPr algn="ctr" eaLnBrk="1" hangingPunct="1">
              <a:lnSpc>
                <a:spcPct val="85000"/>
              </a:lnSpc>
            </a:pPr>
            <a:r>
              <a:rPr lang="en-US" sz="1600" i="1" dirty="0"/>
              <a:t>Service</a:t>
            </a:r>
          </a:p>
        </p:txBody>
      </p:sp>
      <p:sp>
        <p:nvSpPr>
          <p:cNvPr id="69" name="Rounded Rectangle 68"/>
          <p:cNvSpPr/>
          <p:nvPr/>
        </p:nvSpPr>
        <p:spPr bwMode="auto">
          <a:xfrm>
            <a:off x="7239000" y="4572000"/>
            <a:ext cx="1219200" cy="1888559"/>
          </a:xfrm>
          <a:prstGeom prst="roundRect">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lstStyle/>
          <a:p>
            <a:pPr>
              <a:defRPr/>
            </a:pPr>
            <a:endParaRPr lang="en-US" dirty="0">
              <a:solidFill>
                <a:schemeClr val="tx1"/>
              </a:solidFill>
            </a:endParaRPr>
          </a:p>
        </p:txBody>
      </p:sp>
      <p:sp>
        <p:nvSpPr>
          <p:cNvPr id="70" name="Snip Diagonal Corner Rectangle 69"/>
          <p:cNvSpPr/>
          <p:nvPr/>
        </p:nvSpPr>
        <p:spPr bwMode="auto">
          <a:xfrm>
            <a:off x="7315200" y="4648200"/>
            <a:ext cx="1093073" cy="407376"/>
          </a:xfrm>
          <a:prstGeom prst="snip2DiagRect">
            <a:avLst/>
          </a:prstGeom>
          <a:solidFill>
            <a:srgbClr val="CCFFC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400" b="1" dirty="0" err="1">
                <a:solidFill>
                  <a:schemeClr val="tx1"/>
                </a:solidFill>
              </a:rPr>
              <a:t>QoS</a:t>
            </a:r>
            <a:r>
              <a:rPr lang="en-US" sz="1400" b="1" dirty="0">
                <a:solidFill>
                  <a:schemeClr val="tx1"/>
                </a:solidFill>
              </a:rPr>
              <a:t>-aware</a:t>
            </a:r>
          </a:p>
          <a:p>
            <a:pPr algn="ctr">
              <a:defRPr/>
            </a:pPr>
            <a:r>
              <a:rPr lang="en-US" sz="1400" b="1" dirty="0">
                <a:solidFill>
                  <a:schemeClr val="tx1"/>
                </a:solidFill>
              </a:rPr>
              <a:t>Scheduler</a:t>
            </a:r>
          </a:p>
        </p:txBody>
      </p:sp>
      <p:sp>
        <p:nvSpPr>
          <p:cNvPr id="71" name="TextBox 43"/>
          <p:cNvSpPr txBox="1">
            <a:spLocks noChangeArrowheads="1"/>
          </p:cNvSpPr>
          <p:nvPr/>
        </p:nvSpPr>
        <p:spPr bwMode="auto">
          <a:xfrm>
            <a:off x="7239000" y="5257800"/>
            <a:ext cx="1003060" cy="517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lnSpc>
                <a:spcPct val="85000"/>
              </a:lnSpc>
            </a:pPr>
            <a:r>
              <a:rPr lang="en-US" sz="1600" i="1" dirty="0" smtClean="0"/>
              <a:t>NW</a:t>
            </a:r>
            <a:endParaRPr lang="en-US" sz="1600" i="1" dirty="0"/>
          </a:p>
          <a:p>
            <a:pPr algn="ctr" eaLnBrk="1" hangingPunct="1">
              <a:lnSpc>
                <a:spcPct val="85000"/>
              </a:lnSpc>
            </a:pPr>
            <a:r>
              <a:rPr lang="en-US" sz="1600" i="1" dirty="0"/>
              <a:t>Service</a:t>
            </a:r>
          </a:p>
        </p:txBody>
      </p:sp>
      <p:pic>
        <p:nvPicPr>
          <p:cNvPr id="17" name="Picture 3" descr="C:\Users\kubitron\AppData\Local\Microsoft\Windows\Temporary Internet Files\Content.IE5\AXBY1MD0\MC900238268[1].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72200" y="5791200"/>
            <a:ext cx="586394" cy="590877"/>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21" name="Picture 7"/>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rot="689278" flipH="1">
            <a:off x="7488955" y="5697232"/>
            <a:ext cx="651639" cy="644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75" name="Straight Arrow Connector 74"/>
          <p:cNvCxnSpPr>
            <a:stCxn id="62" idx="2"/>
            <a:endCxn id="69" idx="0"/>
          </p:cNvCxnSpPr>
          <p:nvPr/>
        </p:nvCxnSpPr>
        <p:spPr>
          <a:xfrm>
            <a:off x="7620000" y="3733800"/>
            <a:ext cx="228600" cy="838200"/>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cxnSp>
        <p:nvCxnSpPr>
          <p:cNvPr id="76" name="Straight Arrow Connector 75"/>
          <p:cNvCxnSpPr>
            <a:stCxn id="62" idx="2"/>
            <a:endCxn id="65" idx="0"/>
          </p:cNvCxnSpPr>
          <p:nvPr/>
        </p:nvCxnSpPr>
        <p:spPr>
          <a:xfrm flipH="1">
            <a:off x="6477000" y="3733800"/>
            <a:ext cx="1143000" cy="838200"/>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cxnSp>
        <p:nvCxnSpPr>
          <p:cNvPr id="79" name="Straight Arrow Connector 78"/>
          <p:cNvCxnSpPr>
            <a:stCxn id="62" idx="2"/>
            <a:endCxn id="23" idx="0"/>
          </p:cNvCxnSpPr>
          <p:nvPr/>
        </p:nvCxnSpPr>
        <p:spPr>
          <a:xfrm flipH="1">
            <a:off x="5105400" y="3733800"/>
            <a:ext cx="2514600" cy="838200"/>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cxnSp>
        <p:nvCxnSpPr>
          <p:cNvPr id="82" name="Straight Arrow Connector 81"/>
          <p:cNvCxnSpPr>
            <a:stCxn id="5" idx="2"/>
            <a:endCxn id="65" idx="0"/>
          </p:cNvCxnSpPr>
          <p:nvPr/>
        </p:nvCxnSpPr>
        <p:spPr>
          <a:xfrm>
            <a:off x="5334000" y="3733800"/>
            <a:ext cx="1143000" cy="838200"/>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cxnSp>
        <p:nvCxnSpPr>
          <p:cNvPr id="85" name="Straight Arrow Connector 84"/>
          <p:cNvCxnSpPr>
            <a:stCxn id="5" idx="2"/>
            <a:endCxn id="23" idx="0"/>
          </p:cNvCxnSpPr>
          <p:nvPr/>
        </p:nvCxnSpPr>
        <p:spPr>
          <a:xfrm flipH="1">
            <a:off x="5105400" y="3733800"/>
            <a:ext cx="228600" cy="838200"/>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sp>
        <p:nvSpPr>
          <p:cNvPr id="89" name="Rounded Rectangle 88"/>
          <p:cNvSpPr/>
          <p:nvPr/>
        </p:nvSpPr>
        <p:spPr>
          <a:xfrm>
            <a:off x="5638800" y="4038600"/>
            <a:ext cx="1676400" cy="304800"/>
          </a:xfrm>
          <a:prstGeom prst="roundRect">
            <a:avLst/>
          </a:prstGeom>
          <a:solidFill>
            <a:schemeClr val="accent1">
              <a:lumMod val="75000"/>
              <a:alpha val="55000"/>
            </a:schemeClr>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Channels</a:t>
            </a:r>
            <a:endParaRPr lang="en-US" dirty="0"/>
          </a:p>
        </p:txBody>
      </p:sp>
    </p:spTree>
    <p:extLst>
      <p:ext uri="{BB962C8B-B14F-4D97-AF65-F5344CB8AC3E}">
        <p14:creationId xmlns:p14="http://schemas.microsoft.com/office/powerpoint/2010/main" val="668503737"/>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274638"/>
            <a:ext cx="8229600" cy="1143000"/>
          </a:xfrm>
        </p:spPr>
        <p:txBody>
          <a:bodyPr>
            <a:normAutofit/>
          </a:bodyPr>
          <a:lstStyle/>
          <a:p>
            <a:r>
              <a:rPr lang="en-US" sz="4000" dirty="0" smtClean="0"/>
              <a:t>Implementation</a:t>
            </a:r>
            <a:endParaRPr lang="en-US" dirty="0"/>
          </a:p>
        </p:txBody>
      </p:sp>
      <p:sp>
        <p:nvSpPr>
          <p:cNvPr id="3" name="Content Placeholder 2"/>
          <p:cNvSpPr>
            <a:spLocks noGrp="1"/>
          </p:cNvSpPr>
          <p:nvPr>
            <p:ph idx="4294967295"/>
          </p:nvPr>
        </p:nvSpPr>
        <p:spPr>
          <a:xfrm>
            <a:off x="0" y="1600200"/>
            <a:ext cx="8229600" cy="4525963"/>
          </a:xfrm>
        </p:spPr>
        <p:txBody>
          <a:bodyPr>
            <a:normAutofit fontScale="85000" lnSpcReduction="10000"/>
          </a:bodyPr>
          <a:lstStyle/>
          <a:p>
            <a:r>
              <a:rPr lang="en-US" dirty="0" smtClean="0"/>
              <a:t>Observation: If the Tessellation kernel looks like a hypervisor, why not just use a hypervisor?</a:t>
            </a:r>
          </a:p>
          <a:p>
            <a:endParaRPr lang="en-US" dirty="0" smtClean="0"/>
          </a:p>
          <a:p>
            <a:r>
              <a:rPr lang="en-US" dirty="0" smtClean="0"/>
              <a:t>Tessellation implements these concepts on top of </a:t>
            </a:r>
            <a:r>
              <a:rPr lang="en-US" dirty="0" err="1" smtClean="0"/>
              <a:t>Xen</a:t>
            </a:r>
            <a:endParaRPr lang="en-US" dirty="0" smtClean="0"/>
          </a:p>
          <a:p>
            <a:pPr lvl="1"/>
            <a:r>
              <a:rPr lang="en-US" dirty="0" err="1" smtClean="0"/>
              <a:t>Xen</a:t>
            </a:r>
            <a:r>
              <a:rPr lang="en-US" dirty="0" smtClean="0"/>
              <a:t> Domains become Cells</a:t>
            </a:r>
          </a:p>
          <a:p>
            <a:pPr lvl="1"/>
            <a:r>
              <a:rPr lang="en-US" dirty="0" smtClean="0"/>
              <a:t>Pluggable Schedulers allow us to implement custom scheduling policies</a:t>
            </a:r>
          </a:p>
          <a:p>
            <a:pPr lvl="1"/>
            <a:r>
              <a:rPr lang="en-US" dirty="0" smtClean="0"/>
              <a:t>Build network or other services in stub-domains (</a:t>
            </a:r>
            <a:r>
              <a:rPr lang="en-US" dirty="0" err="1" smtClean="0"/>
              <a:t>Xen</a:t>
            </a:r>
            <a:r>
              <a:rPr lang="en-US" dirty="0" smtClean="0"/>
              <a:t> domains intended to run drivers)</a:t>
            </a:r>
          </a:p>
          <a:p>
            <a:pPr lvl="1"/>
            <a:r>
              <a:rPr lang="en-US" dirty="0" smtClean="0"/>
              <a:t>Run Linux or a custom Library OS in the cells instead of mandating a particular interface </a:t>
            </a:r>
            <a:endParaRPr lang="en-US" dirty="0"/>
          </a:p>
        </p:txBody>
      </p:sp>
    </p:spTree>
    <p:extLst>
      <p:ext uri="{BB962C8B-B14F-4D97-AF65-F5344CB8AC3E}">
        <p14:creationId xmlns:p14="http://schemas.microsoft.com/office/powerpoint/2010/main" val="978492363"/>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274638"/>
            <a:ext cx="8229600" cy="1143000"/>
          </a:xfrm>
        </p:spPr>
        <p:txBody>
          <a:bodyPr/>
          <a:lstStyle/>
          <a:p>
            <a:r>
              <a:rPr lang="en-US" dirty="0" smtClean="0"/>
              <a:t>Tessellation</a:t>
            </a:r>
            <a:endParaRPr lang="en-US" dirty="0"/>
          </a:p>
        </p:txBody>
      </p:sp>
      <p:sp>
        <p:nvSpPr>
          <p:cNvPr id="5" name="Rounded Rectangle 4"/>
          <p:cNvSpPr/>
          <p:nvPr/>
        </p:nvSpPr>
        <p:spPr>
          <a:xfrm>
            <a:off x="2057400" y="5715000"/>
            <a:ext cx="5029200" cy="457200"/>
          </a:xfrm>
          <a:prstGeom prst="roundRect">
            <a:avLst>
              <a:gd name="adj" fmla="val 0"/>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Physical Node</a:t>
            </a:r>
            <a:endParaRPr lang="en-US" dirty="0"/>
          </a:p>
        </p:txBody>
      </p:sp>
      <p:sp>
        <p:nvSpPr>
          <p:cNvPr id="9" name="Rounded Rectangle 8"/>
          <p:cNvSpPr/>
          <p:nvPr/>
        </p:nvSpPr>
        <p:spPr>
          <a:xfrm>
            <a:off x="2057400" y="4191000"/>
            <a:ext cx="5029200" cy="1524000"/>
          </a:xfrm>
          <a:prstGeom prst="roundRect">
            <a:avLst>
              <a:gd name="adj" fmla="val 0"/>
            </a:avLst>
          </a:prstGeom>
        </p:spPr>
        <p:style>
          <a:lnRef idx="2">
            <a:schemeClr val="accent1"/>
          </a:lnRef>
          <a:fillRef idx="1">
            <a:schemeClr val="lt1"/>
          </a:fillRef>
          <a:effectRef idx="0">
            <a:schemeClr val="accent1"/>
          </a:effectRef>
          <a:fontRef idx="minor">
            <a:schemeClr val="dk1"/>
          </a:fontRef>
        </p:style>
        <p:txBody>
          <a:bodyPr rtlCol="0" anchor="t"/>
          <a:lstStyle/>
          <a:p>
            <a:pPr algn="ctr"/>
            <a:r>
              <a:rPr lang="en-US" dirty="0" smtClean="0"/>
              <a:t>Tessellation OS (modified </a:t>
            </a:r>
            <a:r>
              <a:rPr lang="en-US" dirty="0" err="1" smtClean="0"/>
              <a:t>Xen</a:t>
            </a:r>
            <a:r>
              <a:rPr lang="en-US" dirty="0" smtClean="0"/>
              <a:t>)</a:t>
            </a:r>
            <a:endParaRPr lang="en-US" dirty="0"/>
          </a:p>
        </p:txBody>
      </p:sp>
      <p:sp>
        <p:nvSpPr>
          <p:cNvPr id="11" name="Rounded Rectangle 10"/>
          <p:cNvSpPr/>
          <p:nvPr/>
        </p:nvSpPr>
        <p:spPr>
          <a:xfrm>
            <a:off x="2438400" y="4648200"/>
            <a:ext cx="1066800" cy="609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Cell Scheduler</a:t>
            </a:r>
            <a:endParaRPr lang="en-US" sz="1600" dirty="0"/>
          </a:p>
        </p:txBody>
      </p:sp>
      <p:sp>
        <p:nvSpPr>
          <p:cNvPr id="12" name="Rounded Rectangle 11"/>
          <p:cNvSpPr/>
          <p:nvPr/>
        </p:nvSpPr>
        <p:spPr>
          <a:xfrm>
            <a:off x="2057400" y="3581400"/>
            <a:ext cx="1066800" cy="609600"/>
          </a:xfrm>
          <a:prstGeom prst="roundRect">
            <a:avLst>
              <a:gd name="adj" fmla="val 0"/>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RAB</a:t>
            </a:r>
          </a:p>
          <a:p>
            <a:pPr algn="ctr"/>
            <a:r>
              <a:rPr lang="en-US" sz="1600" dirty="0" smtClean="0"/>
              <a:t>Service</a:t>
            </a:r>
            <a:endParaRPr lang="en-US" sz="1600" dirty="0"/>
          </a:p>
        </p:txBody>
      </p:sp>
      <p:sp>
        <p:nvSpPr>
          <p:cNvPr id="13" name="Rounded Rectangle 12"/>
          <p:cNvSpPr/>
          <p:nvPr/>
        </p:nvSpPr>
        <p:spPr>
          <a:xfrm>
            <a:off x="3733800" y="4648200"/>
            <a:ext cx="1066800" cy="609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Resource Monitor</a:t>
            </a:r>
            <a:endParaRPr lang="en-US" sz="1600" dirty="0"/>
          </a:p>
        </p:txBody>
      </p:sp>
      <p:sp>
        <p:nvSpPr>
          <p:cNvPr id="15" name="Rounded Rectangle 14"/>
          <p:cNvSpPr/>
          <p:nvPr/>
        </p:nvSpPr>
        <p:spPr>
          <a:xfrm>
            <a:off x="3124200" y="2514600"/>
            <a:ext cx="1981200" cy="1676400"/>
          </a:xfrm>
          <a:prstGeom prst="roundRect">
            <a:avLst>
              <a:gd name="adj" fmla="val 0"/>
            </a:avLst>
          </a:prstGeom>
        </p:spPr>
        <p:style>
          <a:lnRef idx="2">
            <a:schemeClr val="accent1"/>
          </a:lnRef>
          <a:fillRef idx="1">
            <a:schemeClr val="lt1"/>
          </a:fillRef>
          <a:effectRef idx="0">
            <a:schemeClr val="accent1"/>
          </a:effectRef>
          <a:fontRef idx="minor">
            <a:schemeClr val="dk1"/>
          </a:fontRef>
        </p:style>
        <p:txBody>
          <a:bodyPr rtlCol="0" anchor="t"/>
          <a:lstStyle/>
          <a:p>
            <a:pPr algn="ctr"/>
            <a:r>
              <a:rPr lang="en-US" sz="1600" dirty="0" smtClean="0"/>
              <a:t>Traditional Cell</a:t>
            </a:r>
            <a:endParaRPr lang="en-US" sz="1600" dirty="0"/>
          </a:p>
        </p:txBody>
      </p:sp>
      <p:sp>
        <p:nvSpPr>
          <p:cNvPr id="16" name="Rounded Rectangle 15"/>
          <p:cNvSpPr/>
          <p:nvPr/>
        </p:nvSpPr>
        <p:spPr>
          <a:xfrm>
            <a:off x="3124200" y="3886200"/>
            <a:ext cx="1981200" cy="304800"/>
          </a:xfrm>
          <a:prstGeom prst="roundRect">
            <a:avLst>
              <a:gd name="adj" fmla="val 0"/>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Linux</a:t>
            </a:r>
            <a:endParaRPr lang="en-US" sz="1600" dirty="0"/>
          </a:p>
        </p:txBody>
      </p:sp>
      <p:sp>
        <p:nvSpPr>
          <p:cNvPr id="18" name="Rounded Rectangle 17"/>
          <p:cNvSpPr/>
          <p:nvPr/>
        </p:nvSpPr>
        <p:spPr>
          <a:xfrm>
            <a:off x="3124200" y="3581400"/>
            <a:ext cx="1981200" cy="304800"/>
          </a:xfrm>
          <a:prstGeom prst="roundRect">
            <a:avLst>
              <a:gd name="adj" fmla="val 0"/>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Cluster Manager</a:t>
            </a:r>
            <a:endParaRPr lang="en-US" sz="1600" dirty="0"/>
          </a:p>
        </p:txBody>
      </p:sp>
      <p:sp>
        <p:nvSpPr>
          <p:cNvPr id="19" name="Rounded Rectangle 18"/>
          <p:cNvSpPr/>
          <p:nvPr/>
        </p:nvSpPr>
        <p:spPr>
          <a:xfrm>
            <a:off x="3124200" y="3276600"/>
            <a:ext cx="1981200" cy="304800"/>
          </a:xfrm>
          <a:prstGeom prst="roundRect">
            <a:avLst>
              <a:gd name="adj" fmla="val 0"/>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Exec Framework</a:t>
            </a:r>
            <a:endParaRPr lang="en-US" sz="1600" dirty="0"/>
          </a:p>
        </p:txBody>
      </p:sp>
      <p:sp>
        <p:nvSpPr>
          <p:cNvPr id="20" name="Rounded Rectangle 19"/>
          <p:cNvSpPr/>
          <p:nvPr/>
        </p:nvSpPr>
        <p:spPr>
          <a:xfrm>
            <a:off x="3124200" y="2971800"/>
            <a:ext cx="1981200" cy="304800"/>
          </a:xfrm>
          <a:prstGeom prst="roundRect">
            <a:avLst>
              <a:gd name="adj" fmla="val 0"/>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User App</a:t>
            </a:r>
            <a:endParaRPr lang="en-US" sz="1600" dirty="0"/>
          </a:p>
        </p:txBody>
      </p:sp>
      <p:sp>
        <p:nvSpPr>
          <p:cNvPr id="22" name="Rounded Rectangle 21"/>
          <p:cNvSpPr/>
          <p:nvPr/>
        </p:nvSpPr>
        <p:spPr>
          <a:xfrm>
            <a:off x="5105400" y="3276600"/>
            <a:ext cx="1981200" cy="914400"/>
          </a:xfrm>
          <a:prstGeom prst="roundRect">
            <a:avLst>
              <a:gd name="adj" fmla="val 0"/>
            </a:avLst>
          </a:prstGeom>
        </p:spPr>
        <p:style>
          <a:lnRef idx="2">
            <a:schemeClr val="accent1"/>
          </a:lnRef>
          <a:fillRef idx="1">
            <a:schemeClr val="lt1"/>
          </a:fillRef>
          <a:effectRef idx="0">
            <a:schemeClr val="accent1"/>
          </a:effectRef>
          <a:fontRef idx="minor">
            <a:schemeClr val="dk1"/>
          </a:fontRef>
        </p:style>
        <p:txBody>
          <a:bodyPr rtlCol="0" anchor="t"/>
          <a:lstStyle/>
          <a:p>
            <a:pPr algn="ctr"/>
            <a:r>
              <a:rPr lang="en-US" sz="1600" dirty="0" smtClean="0"/>
              <a:t>Tess Cell</a:t>
            </a:r>
            <a:endParaRPr lang="en-US" sz="1600" dirty="0"/>
          </a:p>
        </p:txBody>
      </p:sp>
      <p:sp>
        <p:nvSpPr>
          <p:cNvPr id="23" name="Rounded Rectangle 22"/>
          <p:cNvSpPr/>
          <p:nvPr/>
        </p:nvSpPr>
        <p:spPr>
          <a:xfrm>
            <a:off x="5105400" y="3886200"/>
            <a:ext cx="1981200" cy="304800"/>
          </a:xfrm>
          <a:prstGeom prst="roundRect">
            <a:avLst>
              <a:gd name="adj" fmla="val 0"/>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smtClean="0"/>
              <a:t>LibOS</a:t>
            </a:r>
            <a:endParaRPr lang="en-US" sz="1600" dirty="0"/>
          </a:p>
        </p:txBody>
      </p:sp>
      <p:sp>
        <p:nvSpPr>
          <p:cNvPr id="26" name="Rounded Rectangle 25"/>
          <p:cNvSpPr/>
          <p:nvPr/>
        </p:nvSpPr>
        <p:spPr>
          <a:xfrm>
            <a:off x="5105400" y="3581400"/>
            <a:ext cx="1981200" cy="304800"/>
          </a:xfrm>
          <a:prstGeom prst="roundRect">
            <a:avLst>
              <a:gd name="adj" fmla="val 0"/>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User App</a:t>
            </a:r>
            <a:endParaRPr lang="en-US" sz="1600" dirty="0"/>
          </a:p>
        </p:txBody>
      </p:sp>
      <p:sp>
        <p:nvSpPr>
          <p:cNvPr id="27" name="TextBox 26"/>
          <p:cNvSpPr txBox="1"/>
          <p:nvPr/>
        </p:nvSpPr>
        <p:spPr>
          <a:xfrm>
            <a:off x="7202443" y="3810000"/>
            <a:ext cx="1941557" cy="923330"/>
          </a:xfrm>
          <a:prstGeom prst="rect">
            <a:avLst/>
          </a:prstGeom>
          <a:noFill/>
        </p:spPr>
        <p:txBody>
          <a:bodyPr wrap="none" rtlCol="0">
            <a:spAutoFit/>
          </a:bodyPr>
          <a:lstStyle/>
          <a:p>
            <a:r>
              <a:rPr lang="en-US" dirty="0" smtClean="0"/>
              <a:t>Unified Inter-node</a:t>
            </a:r>
          </a:p>
          <a:p>
            <a:r>
              <a:rPr lang="en-US" dirty="0" smtClean="0"/>
              <a:t>and Intra-node IPC</a:t>
            </a:r>
          </a:p>
          <a:p>
            <a:r>
              <a:rPr lang="en-US" dirty="0" smtClean="0"/>
              <a:t>interfaces</a:t>
            </a:r>
            <a:endParaRPr lang="en-US" dirty="0"/>
          </a:p>
        </p:txBody>
      </p:sp>
      <p:sp>
        <p:nvSpPr>
          <p:cNvPr id="28" name="TextBox 27"/>
          <p:cNvSpPr txBox="1"/>
          <p:nvPr/>
        </p:nvSpPr>
        <p:spPr>
          <a:xfrm>
            <a:off x="6096000" y="1600200"/>
            <a:ext cx="2921293" cy="1200329"/>
          </a:xfrm>
          <a:prstGeom prst="rect">
            <a:avLst/>
          </a:prstGeom>
          <a:noFill/>
        </p:spPr>
        <p:txBody>
          <a:bodyPr wrap="none" rtlCol="0">
            <a:spAutoFit/>
          </a:bodyPr>
          <a:lstStyle/>
          <a:p>
            <a:r>
              <a:rPr lang="en-US" dirty="0" smtClean="0"/>
              <a:t>Most cells run modified</a:t>
            </a:r>
          </a:p>
          <a:p>
            <a:r>
              <a:rPr lang="en-US" dirty="0" smtClean="0"/>
              <a:t>OS and applications to take</a:t>
            </a:r>
          </a:p>
          <a:p>
            <a:r>
              <a:rPr lang="en-US" dirty="0" smtClean="0"/>
              <a:t>full advantage of Tessellation</a:t>
            </a:r>
          </a:p>
          <a:p>
            <a:r>
              <a:rPr lang="en-US" dirty="0" smtClean="0"/>
              <a:t>features</a:t>
            </a:r>
            <a:endParaRPr lang="en-US" dirty="0"/>
          </a:p>
        </p:txBody>
      </p:sp>
      <p:sp>
        <p:nvSpPr>
          <p:cNvPr id="29" name="TextBox 28"/>
          <p:cNvSpPr txBox="1"/>
          <p:nvPr/>
        </p:nvSpPr>
        <p:spPr>
          <a:xfrm>
            <a:off x="152400" y="1447800"/>
            <a:ext cx="2929007" cy="646331"/>
          </a:xfrm>
          <a:prstGeom prst="rect">
            <a:avLst/>
          </a:prstGeom>
          <a:noFill/>
        </p:spPr>
        <p:txBody>
          <a:bodyPr wrap="none" rtlCol="0">
            <a:spAutoFit/>
          </a:bodyPr>
          <a:lstStyle/>
          <a:p>
            <a:r>
              <a:rPr lang="en-US" dirty="0" smtClean="0"/>
              <a:t>Traditional virtual-machine</a:t>
            </a:r>
          </a:p>
          <a:p>
            <a:r>
              <a:rPr lang="en-US" dirty="0"/>
              <a:t>a</a:t>
            </a:r>
            <a:r>
              <a:rPr lang="en-US" dirty="0" smtClean="0"/>
              <a:t>pproaches continue to work</a:t>
            </a:r>
          </a:p>
        </p:txBody>
      </p:sp>
      <p:sp>
        <p:nvSpPr>
          <p:cNvPr id="30" name="TextBox 29"/>
          <p:cNvSpPr txBox="1"/>
          <p:nvPr/>
        </p:nvSpPr>
        <p:spPr>
          <a:xfrm>
            <a:off x="76200" y="5029200"/>
            <a:ext cx="1905000" cy="923330"/>
          </a:xfrm>
          <a:prstGeom prst="rect">
            <a:avLst/>
          </a:prstGeom>
          <a:noFill/>
        </p:spPr>
        <p:txBody>
          <a:bodyPr wrap="square" rtlCol="0">
            <a:spAutoFit/>
          </a:bodyPr>
          <a:lstStyle/>
          <a:p>
            <a:r>
              <a:rPr lang="en-US" dirty="0" smtClean="0"/>
              <a:t>Tess kernel</a:t>
            </a:r>
          </a:p>
          <a:p>
            <a:r>
              <a:rPr lang="en-US" dirty="0" smtClean="0"/>
              <a:t>Provides </a:t>
            </a:r>
            <a:r>
              <a:rPr lang="en-US" dirty="0" err="1" smtClean="0"/>
              <a:t>QoS</a:t>
            </a:r>
            <a:r>
              <a:rPr lang="en-US" dirty="0" smtClean="0"/>
              <a:t> and ARCC mechanisms</a:t>
            </a:r>
            <a:endParaRPr lang="en-US" dirty="0"/>
          </a:p>
        </p:txBody>
      </p:sp>
      <p:sp>
        <p:nvSpPr>
          <p:cNvPr id="31" name="TextBox 30"/>
          <p:cNvSpPr txBox="1"/>
          <p:nvPr/>
        </p:nvSpPr>
        <p:spPr>
          <a:xfrm>
            <a:off x="152400" y="2286000"/>
            <a:ext cx="1905000" cy="1200329"/>
          </a:xfrm>
          <a:prstGeom prst="rect">
            <a:avLst/>
          </a:prstGeom>
          <a:noFill/>
        </p:spPr>
        <p:txBody>
          <a:bodyPr wrap="square" rtlCol="0">
            <a:spAutoFit/>
          </a:bodyPr>
          <a:lstStyle/>
          <a:p>
            <a:r>
              <a:rPr lang="en-US" dirty="0" smtClean="0"/>
              <a:t>Resource allocation broker provides </a:t>
            </a:r>
            <a:r>
              <a:rPr lang="en-US" dirty="0" err="1" smtClean="0"/>
              <a:t>QoS</a:t>
            </a:r>
            <a:r>
              <a:rPr lang="en-US" dirty="0" smtClean="0"/>
              <a:t> and ARCC policy</a:t>
            </a:r>
            <a:endParaRPr lang="en-US" dirty="0"/>
          </a:p>
        </p:txBody>
      </p:sp>
      <p:cxnSp>
        <p:nvCxnSpPr>
          <p:cNvPr id="33" name="Straight Arrow Connector 32"/>
          <p:cNvCxnSpPr>
            <a:stCxn id="27" idx="1"/>
          </p:cNvCxnSpPr>
          <p:nvPr/>
        </p:nvCxnSpPr>
        <p:spPr>
          <a:xfrm flipH="1">
            <a:off x="6705600" y="4271665"/>
            <a:ext cx="496843" cy="45273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a:endCxn id="22" idx="0"/>
          </p:cNvCxnSpPr>
          <p:nvPr/>
        </p:nvCxnSpPr>
        <p:spPr>
          <a:xfrm flipH="1">
            <a:off x="6096000" y="2819400"/>
            <a:ext cx="381000" cy="4572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55" name="Right Arrow 54"/>
          <p:cNvSpPr/>
          <p:nvPr/>
        </p:nvSpPr>
        <p:spPr>
          <a:xfrm>
            <a:off x="6705600" y="4953000"/>
            <a:ext cx="838200" cy="22860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9" name="Straight Arrow Connector 38"/>
          <p:cNvCxnSpPr>
            <a:stCxn id="29" idx="3"/>
            <a:endCxn id="15" idx="0"/>
          </p:cNvCxnSpPr>
          <p:nvPr/>
        </p:nvCxnSpPr>
        <p:spPr>
          <a:xfrm>
            <a:off x="3081407" y="1770966"/>
            <a:ext cx="1033393" cy="74363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a:stCxn id="31" idx="3"/>
            <a:endCxn id="12" idx="0"/>
          </p:cNvCxnSpPr>
          <p:nvPr/>
        </p:nvCxnSpPr>
        <p:spPr>
          <a:xfrm>
            <a:off x="2057400" y="2886165"/>
            <a:ext cx="533400" cy="69523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5" name="Straight Arrow Connector 44"/>
          <p:cNvCxnSpPr>
            <a:stCxn id="30" idx="3"/>
            <a:endCxn id="11" idx="1"/>
          </p:cNvCxnSpPr>
          <p:nvPr/>
        </p:nvCxnSpPr>
        <p:spPr>
          <a:xfrm flipV="1">
            <a:off x="1981200" y="4953000"/>
            <a:ext cx="457200" cy="53786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9" name="Straight Arrow Connector 48"/>
          <p:cNvCxnSpPr>
            <a:stCxn id="30" idx="3"/>
          </p:cNvCxnSpPr>
          <p:nvPr/>
        </p:nvCxnSpPr>
        <p:spPr>
          <a:xfrm flipV="1">
            <a:off x="1981200" y="5257800"/>
            <a:ext cx="1752600" cy="23306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56" name="Up Arrow 55"/>
          <p:cNvSpPr/>
          <p:nvPr/>
        </p:nvSpPr>
        <p:spPr>
          <a:xfrm>
            <a:off x="6172200" y="4191000"/>
            <a:ext cx="228600" cy="445008"/>
          </a:xfrm>
          <a:prstGeom prst="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ounded Rectangle 13"/>
          <p:cNvSpPr/>
          <p:nvPr/>
        </p:nvSpPr>
        <p:spPr>
          <a:xfrm>
            <a:off x="5105400" y="4648200"/>
            <a:ext cx="1600200" cy="762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Cell Communication Channels</a:t>
            </a:r>
            <a:endParaRPr lang="en-US" sz="1600" dirty="0"/>
          </a:p>
        </p:txBody>
      </p:sp>
    </p:spTree>
    <p:extLst>
      <p:ext uri="{BB962C8B-B14F-4D97-AF65-F5344CB8AC3E}">
        <p14:creationId xmlns:p14="http://schemas.microsoft.com/office/powerpoint/2010/main" val="416245859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p:bldP spid="29" grpId="0"/>
      <p:bldP spid="30" grpId="0"/>
      <p:bldP spid="3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274638"/>
            <a:ext cx="8229600" cy="1143000"/>
          </a:xfrm>
        </p:spPr>
        <p:txBody>
          <a:bodyPr>
            <a:normAutofit/>
          </a:bodyPr>
          <a:lstStyle/>
          <a:p>
            <a:r>
              <a:rPr lang="en-US" dirty="0" smtClean="0"/>
              <a:t>Tessellation 2.0: Status</a:t>
            </a:r>
            <a:endParaRPr lang="en-US" dirty="0"/>
          </a:p>
        </p:txBody>
      </p:sp>
      <p:sp>
        <p:nvSpPr>
          <p:cNvPr id="3" name="Content Placeholder 2"/>
          <p:cNvSpPr>
            <a:spLocks noGrp="1"/>
          </p:cNvSpPr>
          <p:nvPr>
            <p:ph idx="4294967295"/>
          </p:nvPr>
        </p:nvSpPr>
        <p:spPr>
          <a:xfrm>
            <a:off x="152400" y="1600200"/>
            <a:ext cx="8229600" cy="5029200"/>
          </a:xfrm>
        </p:spPr>
        <p:txBody>
          <a:bodyPr>
            <a:normAutofit fontScale="70000" lnSpcReduction="20000"/>
          </a:bodyPr>
          <a:lstStyle/>
          <a:p>
            <a:r>
              <a:rPr lang="en-US" dirty="0" smtClean="0"/>
              <a:t>Scheduling</a:t>
            </a:r>
          </a:p>
          <a:p>
            <a:pPr lvl="1"/>
            <a:r>
              <a:rPr lang="en-US" dirty="0" smtClean="0"/>
              <a:t>Implemented gang scheduler to enable more effective 2-level scheduling</a:t>
            </a:r>
          </a:p>
          <a:p>
            <a:pPr lvl="1"/>
            <a:r>
              <a:rPr lang="en-US" dirty="0" smtClean="0"/>
              <a:t>Results show potential for some workloads but reduced CPU utilization for others</a:t>
            </a:r>
          </a:p>
          <a:p>
            <a:pPr lvl="1"/>
            <a:r>
              <a:rPr lang="en-US" dirty="0" smtClean="0"/>
              <a:t>Needs more experimentation with complex user-level frameworks</a:t>
            </a:r>
          </a:p>
          <a:p>
            <a:pPr lvl="1"/>
            <a:endParaRPr lang="en-US" dirty="0"/>
          </a:p>
          <a:p>
            <a:r>
              <a:rPr lang="en-US" dirty="0" err="1" smtClean="0"/>
              <a:t>CellOS</a:t>
            </a:r>
            <a:endParaRPr lang="en-US" dirty="0" smtClean="0"/>
          </a:p>
          <a:p>
            <a:pPr lvl="1"/>
            <a:r>
              <a:rPr lang="en-US" dirty="0" err="1"/>
              <a:t>CellOS</a:t>
            </a:r>
            <a:r>
              <a:rPr lang="en-US" dirty="0"/>
              <a:t> is a stripped down </a:t>
            </a:r>
            <a:r>
              <a:rPr lang="en-US" dirty="0" smtClean="0"/>
              <a:t>OS Based </a:t>
            </a:r>
            <a:r>
              <a:rPr lang="en-US" dirty="0"/>
              <a:t>on Guk</a:t>
            </a:r>
            <a:r>
              <a:rPr lang="en-US" baseline="30000" dirty="0"/>
              <a:t>1</a:t>
            </a:r>
            <a:r>
              <a:rPr lang="en-US" dirty="0"/>
              <a:t> and newLib</a:t>
            </a:r>
            <a:r>
              <a:rPr lang="en-US" baseline="30000" dirty="0"/>
              <a:t>2 </a:t>
            </a:r>
            <a:endParaRPr lang="en-US" baseline="30000" dirty="0" smtClean="0"/>
          </a:p>
          <a:p>
            <a:pPr lvl="2"/>
            <a:r>
              <a:rPr lang="en-US" dirty="0" smtClean="0"/>
              <a:t>Supports </a:t>
            </a:r>
            <a:r>
              <a:rPr lang="en-US" dirty="0"/>
              <a:t>a subset of </a:t>
            </a:r>
            <a:r>
              <a:rPr lang="en-US" dirty="0" smtClean="0"/>
              <a:t>POSIX</a:t>
            </a:r>
          </a:p>
          <a:p>
            <a:pPr lvl="1"/>
            <a:r>
              <a:rPr lang="en-US" dirty="0" err="1" smtClean="0"/>
              <a:t>Pthread</a:t>
            </a:r>
            <a:r>
              <a:rPr lang="en-US" dirty="0" smtClean="0"/>
              <a:t> </a:t>
            </a:r>
            <a:r>
              <a:rPr lang="en-US" dirty="0"/>
              <a:t>based benchmarks have been ported (e.g. </a:t>
            </a:r>
            <a:r>
              <a:rPr lang="en-US" dirty="0" err="1"/>
              <a:t>CoEVP</a:t>
            </a:r>
            <a:r>
              <a:rPr lang="en-US" dirty="0"/>
              <a:t> and </a:t>
            </a:r>
            <a:r>
              <a:rPr lang="en-US" dirty="0" err="1"/>
              <a:t>CoHMM</a:t>
            </a:r>
            <a:r>
              <a:rPr lang="en-US" dirty="0"/>
              <a:t>)</a:t>
            </a:r>
          </a:p>
          <a:p>
            <a:pPr lvl="1"/>
            <a:r>
              <a:rPr lang="en-US" dirty="0"/>
              <a:t>Experiences</a:t>
            </a:r>
          </a:p>
          <a:p>
            <a:pPr lvl="2"/>
            <a:r>
              <a:rPr lang="en-US" dirty="0"/>
              <a:t>Some single-application benchmarks are slower on </a:t>
            </a:r>
            <a:r>
              <a:rPr lang="en-US" dirty="0" err="1"/>
              <a:t>CellOS</a:t>
            </a:r>
            <a:r>
              <a:rPr lang="en-US" dirty="0"/>
              <a:t> than on Linux </a:t>
            </a:r>
          </a:p>
          <a:p>
            <a:pPr lvl="2"/>
            <a:r>
              <a:rPr lang="en-US" dirty="0"/>
              <a:t>Debugging is very difficult</a:t>
            </a:r>
          </a:p>
          <a:p>
            <a:pPr lvl="2"/>
            <a:r>
              <a:rPr lang="en-US" dirty="0"/>
              <a:t>More work is needed to improve performance and </a:t>
            </a:r>
            <a:r>
              <a:rPr lang="en-US" dirty="0" smtClean="0"/>
              <a:t>usability</a:t>
            </a:r>
            <a:endParaRPr lang="en-US" dirty="0"/>
          </a:p>
        </p:txBody>
      </p:sp>
    </p:spTree>
    <p:extLst>
      <p:ext uri="{BB962C8B-B14F-4D97-AF65-F5344CB8AC3E}">
        <p14:creationId xmlns:p14="http://schemas.microsoft.com/office/powerpoint/2010/main" val="1400775557"/>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3355</TotalTime>
  <Words>1827</Words>
  <Application>Microsoft Macintosh PowerPoint</Application>
  <PresentationFormat>On-screen Show (4:3)</PresentationFormat>
  <Paragraphs>354</Paragraphs>
  <Slides>28</Slides>
  <Notes>18</Notes>
  <HiddenSlides>0</HiddenSlides>
  <MMClips>0</MMClips>
  <ScaleCrop>false</ScaleCrop>
  <HeadingPairs>
    <vt:vector size="4" baseType="variant">
      <vt:variant>
        <vt:lpstr>Theme</vt:lpstr>
      </vt:variant>
      <vt:variant>
        <vt:i4>1</vt:i4>
      </vt:variant>
      <vt:variant>
        <vt:lpstr>Slide Titles</vt:lpstr>
      </vt:variant>
      <vt:variant>
        <vt:i4>28</vt:i4>
      </vt:variant>
    </vt:vector>
  </HeadingPairs>
  <TitlesOfParts>
    <vt:vector size="29" baseType="lpstr">
      <vt:lpstr>Office Theme</vt:lpstr>
      <vt:lpstr>PowerPoint Presentation</vt:lpstr>
      <vt:lpstr>PowerPoint Presentation</vt:lpstr>
      <vt:lpstr>PowerPoint Presentation</vt:lpstr>
      <vt:lpstr>PowerPoint Presentation</vt:lpstr>
      <vt:lpstr>PowerPoint Presentation</vt:lpstr>
      <vt:lpstr>Tessellation</vt:lpstr>
      <vt:lpstr>Implementation</vt:lpstr>
      <vt:lpstr>Tessellation</vt:lpstr>
      <vt:lpstr>Tessellation 2.0: Status</vt:lpstr>
      <vt:lpstr>PowerPoint Presentation</vt:lpstr>
      <vt:lpstr>PowerPoint Presentation</vt:lpstr>
      <vt:lpstr>PowerPoint Presentation</vt:lpstr>
      <vt:lpstr>PowerPoint Presentation</vt:lpstr>
      <vt:lpstr>PowerPoint Presentation</vt:lpstr>
      <vt:lpstr>PowerPoint Presentation</vt:lpstr>
      <vt:lpstr>Benchmarking Distributed Search:  Apache Solr on Firebox-0</vt:lpstr>
      <vt:lpstr>Solr on Firebox-0</vt:lpstr>
      <vt:lpstr>Testing Framework (BITS)</vt:lpstr>
      <vt:lpstr>Experiment: Latency and IO</vt:lpstr>
      <vt:lpstr>PowerPoint Presentation</vt:lpstr>
      <vt:lpstr>PowerPoint Presentation</vt:lpstr>
      <vt:lpstr>Questions</vt:lpstr>
      <vt:lpstr>Backup Slides</vt:lpstr>
      <vt:lpstr>Gang Scheduling Experiments</vt:lpstr>
      <vt:lpstr>Micro Benchmark Results</vt:lpstr>
      <vt:lpstr>Macro Benchmark Results</vt:lpstr>
      <vt:lpstr>PowerPoint Presentation</vt:lpstr>
      <vt:lpstr>PowerPoint Presentation</vt:lpstr>
    </vt:vector>
  </TitlesOfParts>
  <Company>Microsoft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Tamille Johnson</dc:creator>
  <cp:lastModifiedBy>Joao Carreira</cp:lastModifiedBy>
  <cp:revision>35</cp:revision>
  <dcterms:created xsi:type="dcterms:W3CDTF">2013-05-24T17:28:49Z</dcterms:created>
  <dcterms:modified xsi:type="dcterms:W3CDTF">2015-01-09T19:34:02Z</dcterms:modified>
</cp:coreProperties>
</file>